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26"/>
  </p:notesMasterIdLst>
  <p:sldIdLst>
    <p:sldId id="270" r:id="rId6"/>
    <p:sldId id="257" r:id="rId7"/>
    <p:sldId id="258" r:id="rId8"/>
    <p:sldId id="301" r:id="rId9"/>
    <p:sldId id="303" r:id="rId10"/>
    <p:sldId id="312" r:id="rId11"/>
    <p:sldId id="268" r:id="rId12"/>
    <p:sldId id="263" r:id="rId13"/>
    <p:sldId id="261" r:id="rId14"/>
    <p:sldId id="264" r:id="rId15"/>
    <p:sldId id="311" r:id="rId16"/>
    <p:sldId id="265" r:id="rId17"/>
    <p:sldId id="304" r:id="rId18"/>
    <p:sldId id="305" r:id="rId19"/>
    <p:sldId id="302" r:id="rId20"/>
    <p:sldId id="267" r:id="rId21"/>
    <p:sldId id="307" r:id="rId22"/>
    <p:sldId id="283" r:id="rId23"/>
    <p:sldId id="309" r:id="rId24"/>
    <p:sldId id="27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A2B3219-56AE-55A7-FB92-CB1DD9315F7D}" name="Leanna Wall" initials="LW" userId="S::leanna.wall@banescarerscentre.org.uk::32a03041-d8f7-46fd-bdea-c7d646b475fc" providerId="AD"/>
  <p188:author id="{E57D6323-4E11-883D-BAA0-EDBDE61BCB39}" name="Sophie Kiernan" initials="SK" userId="S::sophie.kiernan@banescarerscentre.org.uk::3efca077-ae7a-4179-a2a6-fc73e639ae88" providerId="AD"/>
  <p188:author id="{1B45B089-240A-6414-E7C5-E278BE460BC6}" name="Jorden Williams" initials="JW" userId="S::Jorden.Williams@banescarerscentre.org.uk::d4f7d9e8-bc8b-4577-bf72-d5cc23d05f3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BAE7"/>
    <a:srgbClr val="273464"/>
    <a:srgbClr val="156591"/>
    <a:srgbClr val="DDD8D2"/>
    <a:srgbClr val="E2DFDA"/>
    <a:srgbClr val="00A4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92B55F-CC80-4764-93FD-F3EFAC734830}" v="1" dt="2026-07-08T07:48:33.0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28061" autoAdjust="0"/>
  </p:normalViewPr>
  <p:slideViewPr>
    <p:cSldViewPr snapToGrid="0">
      <p:cViewPr varScale="1">
        <p:scale>
          <a:sx n="23" d="100"/>
          <a:sy n="23" d="100"/>
        </p:scale>
        <p:origin x="296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03D8DD-2B45-4B09-8FC8-791F2C8D480F}" type="datetimeFigureOut">
              <a:t>9/24/2026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AB3D19-2880-410B-A12F-3E4E47E5ACEF}" type="slidenum">
              <a:t>‹#›</a:t>
            </a:fld>
            <a:endParaRPr lang="en-GB"/>
          </a:p>
        </p:txBody>
      </p:sp>
    </p:spTree>
    <p:extLst>
      <p:ext uri="{BB962C8B-B14F-4D97-AF65-F5344CB8AC3E}">
        <p14:creationId xmlns:p14="http://schemas.microsoft.com/office/powerpoint/2010/main" val="1373132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Welcome and thank you for joining us today.</a:t>
            </a:r>
          </a:p>
          <a:p>
            <a:endParaRPr lang="en-GB"/>
          </a:p>
          <a:p>
            <a:r>
              <a:rPr lang="en-GB"/>
              <a:t>This session is about recognising unpaid carers earlier, understanding why that matters, and helping professionals across health, social care, education and the third sector feel more confident identifying carers and connecting them with support.</a:t>
            </a:r>
          </a:p>
          <a:p>
            <a:endParaRPr lang="en-GB"/>
          </a:p>
          <a:p>
            <a:r>
              <a:rPr lang="en-GB"/>
              <a:t>Many carers remain invisible to services for years. Often people don’t identify themselves as carers — they see themselves simply as a partner, parent, child, friend or neighbour doing what needs to be done.</a:t>
            </a:r>
          </a:p>
          <a:p>
            <a:endParaRPr lang="en-GB"/>
          </a:p>
          <a:p>
            <a:r>
              <a:rPr lang="en-GB"/>
              <a:t>But without recognition and support, caring responsibilities can quickly affect physical health, emotional well-being, employment, education, financial stability and family relationships.</a:t>
            </a:r>
          </a:p>
          <a:p>
            <a:endParaRPr lang="en-GB"/>
          </a:p>
          <a:p>
            <a:r>
              <a:rPr lang="en-GB"/>
              <a:t>What we also know is that early identification changes outcomes — not only for carers themselves, but also for the people they care for and for the services supporting them.</a:t>
            </a:r>
          </a:p>
          <a:p>
            <a:endParaRPr lang="en-GB"/>
          </a:p>
          <a:p>
            <a:r>
              <a:rPr lang="en-GB"/>
              <a:t>Today we’ll introduce the support available through BANES Carers’ Centre, explore how to recognise carers earlier, and discuss how your role can make a significant difference.</a:t>
            </a:r>
          </a:p>
          <a:p>
            <a:endParaRPr lang="en-GB"/>
          </a:p>
        </p:txBody>
      </p:sp>
      <p:sp>
        <p:nvSpPr>
          <p:cNvPr id="4" name="Slide Number Placeholder 3"/>
          <p:cNvSpPr>
            <a:spLocks noGrp="1"/>
          </p:cNvSpPr>
          <p:nvPr>
            <p:ph type="sldNum" sz="quarter" idx="5"/>
          </p:nvPr>
        </p:nvSpPr>
        <p:spPr/>
        <p:txBody>
          <a:bodyPr/>
          <a:lstStyle/>
          <a:p>
            <a:fld id="{42AB3D19-2880-410B-A12F-3E4E47E5ACEF}" type="slidenum">
              <a:rPr lang="en-GB" smtClean="0"/>
              <a:t>1</a:t>
            </a:fld>
            <a:endParaRPr lang="en-GB"/>
          </a:p>
        </p:txBody>
      </p:sp>
    </p:spTree>
    <p:extLst>
      <p:ext uri="{BB962C8B-B14F-4D97-AF65-F5344CB8AC3E}">
        <p14:creationId xmlns:p14="http://schemas.microsoft.com/office/powerpoint/2010/main" val="2505628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Many people spend a significant part of their lives caring for a family member, friend, partner, or neighbour.</a:t>
            </a:r>
          </a:p>
          <a:p>
            <a:endParaRPr lang="en-GB" dirty="0"/>
          </a:p>
          <a:p>
            <a:r>
              <a:rPr lang="en-GB" dirty="0"/>
              <a:t>In fact, </a:t>
            </a:r>
            <a:r>
              <a:rPr lang="en-GB"/>
              <a:t>most of us </a:t>
            </a:r>
            <a:r>
              <a:rPr lang="en-GB" dirty="0"/>
              <a:t>will become an unpaid carer at some point in </a:t>
            </a:r>
            <a:r>
              <a:rPr lang="en-GB"/>
              <a:t>our </a:t>
            </a:r>
            <a:r>
              <a:rPr lang="en-GB" dirty="0"/>
              <a:t>lives. </a:t>
            </a:r>
            <a:endParaRPr lang="en-GB">
              <a:ea typeface="Calibri"/>
              <a:cs typeface="Calibri"/>
            </a:endParaRPr>
          </a:p>
          <a:p>
            <a:endParaRPr lang="en-GB" dirty="0"/>
          </a:p>
          <a:p>
            <a:r>
              <a:rPr lang="en-GB" dirty="0"/>
              <a:t>The challenge is that many carers do not recognise themselves as carers. They often see what they do simply as being a parent, spouse, son, daughter, friend, or neighbour. Because of this, they may never seek support or realise that help is available.</a:t>
            </a:r>
          </a:p>
          <a:p>
            <a:endParaRPr lang="en-GB" dirty="0"/>
          </a:p>
          <a:p>
            <a:r>
              <a:rPr lang="en-GB" dirty="0"/>
              <a:t>As caring responsibilities increase, carers can become isolated, exhausted, financially strained, or overwhelmed. Often they put the needs of the person they care for ahead of their own health and wellbeing.</a:t>
            </a:r>
          </a:p>
          <a:p>
            <a:endParaRPr lang="en-GB" dirty="0"/>
          </a:p>
          <a:p>
            <a:r>
              <a:rPr lang="en-GB" dirty="0"/>
              <a:t>This is where professionals can make a real difference. By recognising the signs of caring responsibilities and having simple conversations, we can help carers identify themselves and access support earlier.</a:t>
            </a:r>
          </a:p>
          <a:p>
            <a:endParaRPr lang="en-GB" dirty="0"/>
          </a:p>
          <a:p>
            <a:r>
              <a:rPr lang="en-GB" dirty="0"/>
              <a:t>Early identification is important because it can prevent issues from escalating into crisis. When carers receive the right support, they are more able to maintain their own wellbeing, continue in their caring role, and achieve better outcomes for themselves and the person they care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When we talk about unpaid carers, many people imagine someone providing intensive full-time care.</a:t>
            </a:r>
            <a:endParaRPr lang="en-US" dirty="0"/>
          </a:p>
          <a:p>
            <a:r>
              <a:rPr lang="en-GB" dirty="0"/>
              <a:t>But unpaid caring is often much broader — and much less visible — than that.</a:t>
            </a:r>
          </a:p>
          <a:p>
            <a:endParaRPr lang="en-GB" dirty="0"/>
          </a:p>
          <a:p>
            <a:r>
              <a:rPr lang="en-GB" dirty="0"/>
              <a:t>An unpaid carer is someone who provides regular support to a family member, friend, partner, neighbour, or child who could not manage without that help. </a:t>
            </a:r>
          </a:p>
          <a:p>
            <a:endParaRPr lang="en-GB" dirty="0"/>
          </a:p>
          <a:p>
            <a:r>
              <a:rPr lang="en-GB" dirty="0"/>
              <a:t>This support might be due to illness, disability, mental health challenges, addiction, or age-related needs.</a:t>
            </a:r>
          </a:p>
          <a:p>
            <a:endParaRPr lang="en-GB" dirty="0"/>
          </a:p>
          <a:p>
            <a:r>
              <a:rPr lang="en-GB" dirty="0"/>
              <a:t>Many carers don’t identify with the term ‘carer’. Instead, they often describe themselves as </a:t>
            </a:r>
            <a:r>
              <a:rPr lang="en-GB" i="1" dirty="0"/>
              <a:t>‘just a daughter,’</a:t>
            </a:r>
            <a:r>
              <a:rPr lang="en-GB" dirty="0"/>
              <a:t> </a:t>
            </a:r>
            <a:r>
              <a:rPr lang="en-GB" i="1" dirty="0"/>
              <a:t>‘just helping my partner,’</a:t>
            </a:r>
            <a:r>
              <a:rPr lang="en-GB" dirty="0"/>
              <a:t> or </a:t>
            </a:r>
            <a:r>
              <a:rPr lang="en-GB" i="1" dirty="0"/>
              <a:t>‘just being a parent.’</a:t>
            </a:r>
            <a:r>
              <a:rPr lang="en-GB" dirty="0"/>
              <a:t> </a:t>
            </a:r>
          </a:p>
          <a:p>
            <a:endParaRPr lang="en-GB" dirty="0"/>
          </a:p>
          <a:p>
            <a:r>
              <a:rPr lang="en-GB" dirty="0"/>
              <a:t>They see the support they provide as part of their relationship rather than as a caring role.</a:t>
            </a:r>
          </a:p>
          <a:p>
            <a:endParaRPr lang="en-GB" dirty="0"/>
          </a:p>
          <a:p>
            <a:r>
              <a:rPr lang="en-GB" dirty="0"/>
              <a:t>Because of this, carers are often hidden in plain sight. They may not realise they are entitled to support, information, or services that could help them in their caring role.</a:t>
            </a:r>
          </a:p>
          <a:p>
            <a:endParaRPr lang="en-GB" dirty="0"/>
          </a:p>
          <a:p>
            <a:r>
              <a:rPr lang="en-GB" dirty="0"/>
              <a:t>In BANES, there are around 20,000 unpaid carers, representing nearly 10% of the population. This highlights how common caring is and why it’s important for professionals, organisations, and communities to recognise carers and help them access support early.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When we think about carers, many people still picture a very narrow image of caring.</a:t>
            </a:r>
          </a:p>
          <a:p>
            <a:r>
              <a:rPr lang="en-US" dirty="0"/>
              <a:t>But unpaid carers come from every background, every community and every age group.</a:t>
            </a:r>
            <a:endParaRPr lang="en-GB" dirty="0"/>
          </a:p>
          <a:p>
            <a:r>
              <a:rPr lang="en-US" dirty="0"/>
              <a:t>They may be:</a:t>
            </a:r>
            <a:endParaRPr lang="en-GB" dirty="0"/>
          </a:p>
          <a:p>
            <a:pPr marL="285750" indent="-285750">
              <a:buFont typeface="Arial"/>
              <a:buChar char="•"/>
            </a:pPr>
            <a:r>
              <a:rPr lang="en-US" dirty="0"/>
              <a:t>children, </a:t>
            </a:r>
            <a:endParaRPr lang="en-GB" dirty="0"/>
          </a:p>
          <a:p>
            <a:pPr marL="285750" indent="-285750">
              <a:buFont typeface="Arial"/>
              <a:buChar char="•"/>
            </a:pPr>
            <a:r>
              <a:rPr lang="en-US" dirty="0"/>
              <a:t>parents, </a:t>
            </a:r>
            <a:endParaRPr lang="en-GB" dirty="0"/>
          </a:p>
          <a:p>
            <a:pPr marL="285750" indent="-285750">
              <a:buFont typeface="Arial"/>
              <a:buChar char="•"/>
            </a:pPr>
            <a:r>
              <a:rPr lang="en-US" dirty="0"/>
              <a:t>partners, </a:t>
            </a:r>
            <a:endParaRPr lang="en-GB" dirty="0"/>
          </a:p>
          <a:p>
            <a:pPr marL="285750" indent="-285750">
              <a:buFont typeface="Arial"/>
              <a:buChar char="•"/>
            </a:pPr>
            <a:r>
              <a:rPr lang="en-US" dirty="0" err="1"/>
              <a:t>neighbours</a:t>
            </a:r>
            <a:r>
              <a:rPr lang="en-US" dirty="0"/>
              <a:t>, </a:t>
            </a:r>
            <a:endParaRPr lang="en-GB" dirty="0"/>
          </a:p>
          <a:p>
            <a:pPr marL="285750" indent="-285750">
              <a:buFont typeface="Arial"/>
              <a:buChar char="•"/>
            </a:pPr>
            <a:r>
              <a:rPr lang="en-US" dirty="0"/>
              <a:t>friends, </a:t>
            </a:r>
            <a:endParaRPr lang="en-GB" dirty="0"/>
          </a:p>
          <a:p>
            <a:pPr marL="285750" indent="-285750">
              <a:buFont typeface="Arial"/>
              <a:buChar char="•"/>
            </a:pPr>
            <a:r>
              <a:rPr lang="en-US" dirty="0"/>
              <a:t>working professionals, </a:t>
            </a:r>
            <a:endParaRPr lang="en-GB" dirty="0"/>
          </a:p>
          <a:p>
            <a:pPr marL="285750" indent="-285750">
              <a:buFont typeface="Arial"/>
              <a:buChar char="•"/>
            </a:pPr>
            <a:r>
              <a:rPr lang="en-US" dirty="0"/>
              <a:t>or older adults caring for each other. </a:t>
            </a:r>
            <a:endParaRPr lang="en-GB" dirty="0"/>
          </a:p>
          <a:p>
            <a:endParaRPr lang="en-US" dirty="0"/>
          </a:p>
          <a:p>
            <a:r>
              <a:rPr lang="en-US" dirty="0"/>
              <a:t>Many remain hidden in plain sight because the support they provide is seen as part of everyday family life.</a:t>
            </a:r>
            <a:endParaRPr lang="en-GB" dirty="0"/>
          </a:p>
          <a:p>
            <a:r>
              <a:rPr lang="en-US" dirty="0"/>
              <a:t>But caring often involves much more than people </a:t>
            </a:r>
            <a:r>
              <a:rPr lang="en-US" dirty="0" err="1"/>
              <a:t>realise</a:t>
            </a:r>
            <a:r>
              <a:rPr lang="en-US" dirty="0"/>
              <a:t>.</a:t>
            </a:r>
            <a:endParaRPr lang="en-GB" dirty="0"/>
          </a:p>
          <a:p>
            <a:endParaRPr lang="en-US" dirty="0"/>
          </a:p>
          <a:p>
            <a:r>
              <a:rPr lang="en-US" dirty="0"/>
              <a:t>It can include:</a:t>
            </a:r>
            <a:endParaRPr lang="en-GB" dirty="0"/>
          </a:p>
          <a:p>
            <a:pPr marL="285750" indent="-285750">
              <a:buFont typeface="Arial"/>
              <a:buChar char="•"/>
            </a:pPr>
            <a:r>
              <a:rPr lang="en-US" dirty="0"/>
              <a:t>personal care, </a:t>
            </a:r>
            <a:endParaRPr lang="en-GB" dirty="0"/>
          </a:p>
          <a:p>
            <a:pPr marL="285750" indent="-285750">
              <a:buFont typeface="Arial"/>
              <a:buChar char="•"/>
            </a:pPr>
            <a:r>
              <a:rPr lang="en-US" dirty="0"/>
              <a:t>emotional support, </a:t>
            </a:r>
            <a:endParaRPr lang="en-GB" dirty="0"/>
          </a:p>
          <a:p>
            <a:pPr marL="285750" indent="-285750">
              <a:buFont typeface="Arial"/>
              <a:buChar char="•"/>
            </a:pPr>
            <a:r>
              <a:rPr lang="en-US" dirty="0"/>
              <a:t>supervising someone for safety, </a:t>
            </a:r>
            <a:endParaRPr lang="en-GB" dirty="0"/>
          </a:p>
          <a:p>
            <a:pPr marL="285750" indent="-285750">
              <a:buFont typeface="Arial"/>
              <a:buChar char="•"/>
            </a:pPr>
            <a:r>
              <a:rPr lang="en-US" dirty="0"/>
              <a:t>managing appointments and medication, </a:t>
            </a:r>
            <a:endParaRPr lang="en-GB" dirty="0"/>
          </a:p>
          <a:p>
            <a:pPr marL="285750" indent="-285750">
              <a:buFont typeface="Arial"/>
              <a:buChar char="•"/>
            </a:pPr>
            <a:r>
              <a:rPr lang="en-US" dirty="0"/>
              <a:t>dealing with finances or paperwork, </a:t>
            </a:r>
            <a:endParaRPr lang="en-GB" dirty="0"/>
          </a:p>
          <a:p>
            <a:pPr marL="285750" indent="-285750">
              <a:buFont typeface="Arial"/>
              <a:buChar char="•"/>
            </a:pPr>
            <a:r>
              <a:rPr lang="en-US" dirty="0"/>
              <a:t>advocacy, </a:t>
            </a:r>
            <a:endParaRPr lang="en-GB" dirty="0"/>
          </a:p>
          <a:p>
            <a:pPr marL="285750" indent="-285750">
              <a:buFont typeface="Arial"/>
              <a:buChar char="•"/>
            </a:pPr>
            <a:r>
              <a:rPr lang="en-US" dirty="0"/>
              <a:t>or being constantly available emotionally. </a:t>
            </a:r>
            <a:endParaRPr lang="en-GB" dirty="0"/>
          </a:p>
          <a:p>
            <a:endParaRPr lang="en-US" dirty="0"/>
          </a:p>
          <a:p>
            <a:r>
              <a:rPr lang="en-US" dirty="0"/>
              <a:t>Many carers are balancing this alongside:</a:t>
            </a:r>
            <a:endParaRPr lang="en-GB" dirty="0"/>
          </a:p>
          <a:p>
            <a:pPr marL="285750" indent="-285750">
              <a:buFont typeface="Arial"/>
              <a:buChar char="•"/>
            </a:pPr>
            <a:r>
              <a:rPr lang="en-US" dirty="0"/>
              <a:t>employment, </a:t>
            </a:r>
            <a:endParaRPr lang="en-GB" dirty="0"/>
          </a:p>
          <a:p>
            <a:pPr marL="285750" indent="-285750">
              <a:buFont typeface="Arial"/>
              <a:buChar char="•"/>
            </a:pPr>
            <a:r>
              <a:rPr lang="en-US" dirty="0"/>
              <a:t>parenting, </a:t>
            </a:r>
            <a:endParaRPr lang="en-GB" dirty="0"/>
          </a:p>
          <a:p>
            <a:pPr marL="285750" indent="-285750">
              <a:buFont typeface="Arial"/>
              <a:buChar char="•"/>
            </a:pPr>
            <a:r>
              <a:rPr lang="en-US" dirty="0"/>
              <a:t>education, </a:t>
            </a:r>
            <a:endParaRPr lang="en-GB" dirty="0"/>
          </a:p>
          <a:p>
            <a:pPr marL="285750" indent="-285750">
              <a:buFont typeface="Arial"/>
              <a:buChar char="•"/>
            </a:pPr>
            <a:r>
              <a:rPr lang="en-US" dirty="0"/>
              <a:t>or their own health needs. </a:t>
            </a:r>
            <a:endParaRPr lang="en-GB" dirty="0"/>
          </a:p>
          <a:p>
            <a:endParaRPr lang="en-US" dirty="0"/>
          </a:p>
          <a:p>
            <a:r>
              <a:rPr lang="en-US" dirty="0"/>
              <a:t>Importantly, many carers are already in contact with services — but nobody has </a:t>
            </a:r>
            <a:r>
              <a:rPr lang="en-US" dirty="0" err="1"/>
              <a:t>recognised</a:t>
            </a:r>
            <a:r>
              <a:rPr lang="en-US" dirty="0"/>
              <a:t> them as carers yet.</a:t>
            </a:r>
            <a:endParaRPr lang="en-GB" dirty="0"/>
          </a:p>
          <a:p>
            <a:r>
              <a:rPr lang="en-US" dirty="0"/>
              <a:t>That means professionals across all sectors have a vital role in identifying carers earlier and connecting them with support before things reach crisis point.</a:t>
            </a:r>
            <a:endParaRPr lang="en-GB" dirty="0"/>
          </a:p>
          <a:p>
            <a:endParaRPr lang="en-GB" dirty="0"/>
          </a:p>
        </p:txBody>
      </p:sp>
      <p:sp>
        <p:nvSpPr>
          <p:cNvPr id="4" name="Slide Number Placeholder 3"/>
          <p:cNvSpPr>
            <a:spLocks noGrp="1"/>
          </p:cNvSpPr>
          <p:nvPr>
            <p:ph type="sldNum" sz="quarter" idx="5"/>
          </p:nvPr>
        </p:nvSpPr>
        <p:spPr/>
        <p:txBody>
          <a:bodyPr/>
          <a:lstStyle/>
          <a:p>
            <a:fld id="{42AB3D19-2880-410B-A12F-3E4E47E5ACEF}" type="slidenum">
              <a:rPr lang="en-GB" smtClean="0"/>
              <a:t>4</a:t>
            </a:fld>
            <a:endParaRPr lang="en-GB"/>
          </a:p>
        </p:txBody>
      </p:sp>
    </p:spTree>
    <p:extLst>
      <p:ext uri="{BB962C8B-B14F-4D97-AF65-F5344CB8AC3E}">
        <p14:creationId xmlns:p14="http://schemas.microsoft.com/office/powerpoint/2010/main" val="2153908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Many people think caring is simply helping with a few practical tasks, but for many carers, the role is complex, demanding, and ongoing. They often provide support alongside work, education, raising a family, or managing their own health conditions.</a:t>
            </a:r>
          </a:p>
          <a:p>
            <a:endParaRPr lang="en-GB" dirty="0"/>
          </a:p>
          <a:p>
            <a:r>
              <a:rPr lang="en-GB" dirty="0"/>
              <a:t>The support carers provide can include personal and physical care, such as helping someone wash, dress, eat, or move around safely. They also provide significant emotional support, offering reassurance, companionship, and helping someone cope with difficult circumstances.</a:t>
            </a:r>
          </a:p>
          <a:p>
            <a:endParaRPr lang="en-GB" dirty="0"/>
          </a:p>
          <a:p>
            <a:r>
              <a:rPr lang="en-GB" dirty="0"/>
              <a:t>Many carers are responsible for managing medication, monitoring symptoms, and ensuring treatment plans are followed. They frequently coordinate appointments, organise services, and navigate health and social care systems on behalf of the person they support.</a:t>
            </a:r>
          </a:p>
          <a:p>
            <a:endParaRPr lang="en-GB" dirty="0"/>
          </a:p>
          <a:p>
            <a:r>
              <a:rPr lang="en-GB" dirty="0"/>
              <a:t>Carers often act as advocates too, communicating with professionals, sharing important information, and ensuring the person's voice and needs are heard.</a:t>
            </a:r>
          </a:p>
          <a:p>
            <a:r>
              <a:rPr lang="en-GB" dirty="0"/>
              <a:t>In addition, carers may take responsibility for managing finances, household tasks, shopping, transport, and other practical aspects of daily life.</a:t>
            </a:r>
          </a:p>
          <a:p>
            <a:endParaRPr lang="en-GB" dirty="0"/>
          </a:p>
          <a:p>
            <a:r>
              <a:rPr lang="en-GB" dirty="0"/>
              <a:t>For those supporting someone with mental health challenges, carers may play a vital role in recovery by providing stability, encouragement, and ongoing support during difficult periods.</a:t>
            </a:r>
          </a:p>
          <a:p>
            <a:endParaRPr lang="en-GB" dirty="0"/>
          </a:p>
          <a:p>
            <a:r>
              <a:rPr lang="en-GB" dirty="0"/>
              <a:t>The key message is that caring is often much more than people realise. It can involve a combination of physical, emotional, practical, and administrative responsibilities that require considerable time, skill, and resilience.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AB3D19-2880-410B-A12F-3E4E47E5ACEF}" type="slidenum">
              <a:rPr lang="en-GB" smtClean="0"/>
              <a:t>6</a:t>
            </a:fld>
            <a:endParaRPr lang="en-GB"/>
          </a:p>
        </p:txBody>
      </p:sp>
    </p:spTree>
    <p:extLst>
      <p:ext uri="{BB962C8B-B14F-4D97-AF65-F5344CB8AC3E}">
        <p14:creationId xmlns:p14="http://schemas.microsoft.com/office/powerpoint/2010/main" val="4036305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Early identification is not simply about </a:t>
            </a:r>
            <a:r>
              <a:rPr lang="en-US" dirty="0" err="1"/>
              <a:t>recognising</a:t>
            </a:r>
            <a:r>
              <a:rPr lang="en-US" dirty="0"/>
              <a:t> carers — it’s about improving outcomes across the whole system.</a:t>
            </a:r>
          </a:p>
          <a:p>
            <a:r>
              <a:rPr lang="en-US" dirty="0"/>
              <a:t>When carers are </a:t>
            </a:r>
            <a:r>
              <a:rPr lang="en-US" dirty="0" err="1"/>
              <a:t>recognised</a:t>
            </a:r>
            <a:r>
              <a:rPr lang="en-US" dirty="0"/>
              <a:t> and supported early, we are far more likely to prevent situations escalating into crisis.</a:t>
            </a:r>
            <a:endParaRPr lang="en-GB" dirty="0"/>
          </a:p>
          <a:p>
            <a:endParaRPr lang="en-US" dirty="0"/>
          </a:p>
          <a:p>
            <a:r>
              <a:rPr lang="en-US" dirty="0"/>
              <a:t>That benefits:</a:t>
            </a:r>
            <a:endParaRPr lang="en-GB" dirty="0"/>
          </a:p>
          <a:p>
            <a:pPr marL="285750" indent="-285750">
              <a:buFont typeface="Arial"/>
              <a:buChar char="•"/>
            </a:pPr>
            <a:r>
              <a:rPr lang="en-US" dirty="0"/>
              <a:t>carers themselves, </a:t>
            </a:r>
            <a:endParaRPr lang="en-GB" dirty="0"/>
          </a:p>
          <a:p>
            <a:pPr marL="285750" indent="-285750">
              <a:buFont typeface="Arial"/>
              <a:buChar char="•"/>
            </a:pPr>
            <a:r>
              <a:rPr lang="en-US" dirty="0"/>
              <a:t>the people they support, </a:t>
            </a:r>
            <a:endParaRPr lang="en-GB" dirty="0"/>
          </a:p>
          <a:p>
            <a:pPr marL="285750" indent="-285750">
              <a:buFont typeface="Arial"/>
              <a:buChar char="•"/>
            </a:pPr>
            <a:r>
              <a:rPr lang="en-US" dirty="0"/>
              <a:t>professionals, </a:t>
            </a:r>
            <a:endParaRPr lang="en-GB" dirty="0"/>
          </a:p>
          <a:p>
            <a:pPr marL="285750" indent="-285750">
              <a:buFont typeface="Arial"/>
              <a:buChar char="•"/>
            </a:pPr>
            <a:r>
              <a:rPr lang="en-US" dirty="0"/>
              <a:t>and wider services. </a:t>
            </a:r>
            <a:endParaRPr lang="en-GB" dirty="0"/>
          </a:p>
          <a:p>
            <a:endParaRPr lang="en-US" dirty="0"/>
          </a:p>
          <a:p>
            <a:r>
              <a:rPr lang="en-US" dirty="0"/>
              <a:t>Early support can:</a:t>
            </a:r>
            <a:endParaRPr lang="en-GB" dirty="0"/>
          </a:p>
          <a:p>
            <a:pPr marL="285750" indent="-285750">
              <a:buFont typeface="Arial"/>
              <a:buChar char="•"/>
            </a:pPr>
            <a:r>
              <a:rPr lang="en-US" dirty="0"/>
              <a:t>reduce breakdown in caring arrangements, </a:t>
            </a:r>
            <a:endParaRPr lang="en-GB" dirty="0"/>
          </a:p>
          <a:p>
            <a:pPr marL="285750" indent="-285750">
              <a:buFont typeface="Arial"/>
              <a:buChar char="•"/>
            </a:pPr>
            <a:r>
              <a:rPr lang="en-US" dirty="0"/>
              <a:t>improve wellbeing and resilience, </a:t>
            </a:r>
            <a:endParaRPr lang="en-GB" dirty="0"/>
          </a:p>
          <a:p>
            <a:pPr marL="285750" indent="-285750">
              <a:buFont typeface="Arial"/>
              <a:buChar char="•"/>
            </a:pPr>
            <a:r>
              <a:rPr lang="en-US" dirty="0"/>
              <a:t>increase engagement with services, </a:t>
            </a:r>
            <a:endParaRPr lang="en-GB" dirty="0"/>
          </a:p>
          <a:p>
            <a:pPr marL="285750" indent="-285750">
              <a:buFont typeface="Arial"/>
              <a:buChar char="•"/>
            </a:pPr>
            <a:r>
              <a:rPr lang="en-US" dirty="0"/>
              <a:t>strengthen partnership working, </a:t>
            </a:r>
            <a:endParaRPr lang="en-GB" dirty="0"/>
          </a:p>
          <a:p>
            <a:pPr marL="285750" indent="-285750">
              <a:buFont typeface="Arial"/>
              <a:buChar char="•"/>
            </a:pPr>
            <a:r>
              <a:rPr lang="en-US" dirty="0"/>
              <a:t>and reduce pressure on health and social care systems. </a:t>
            </a:r>
            <a:endParaRPr lang="en-GB" dirty="0"/>
          </a:p>
          <a:p>
            <a:endParaRPr lang="en-US" dirty="0"/>
          </a:p>
          <a:p>
            <a:r>
              <a:rPr lang="en-US" dirty="0"/>
              <a:t>We also know that carers often play a vital role in:</a:t>
            </a:r>
            <a:endParaRPr lang="en-GB" dirty="0"/>
          </a:p>
          <a:p>
            <a:pPr marL="285750" indent="-285750">
              <a:buFont typeface="Arial"/>
              <a:buChar char="•"/>
            </a:pPr>
            <a:r>
              <a:rPr lang="en-US" dirty="0"/>
              <a:t>maintaining stability, </a:t>
            </a:r>
            <a:endParaRPr lang="en-GB" dirty="0"/>
          </a:p>
          <a:p>
            <a:pPr marL="285750" indent="-285750">
              <a:buFont typeface="Arial"/>
              <a:buChar char="•"/>
            </a:pPr>
            <a:r>
              <a:rPr lang="en-US" dirty="0"/>
              <a:t>preventing hospital admissions, </a:t>
            </a:r>
            <a:endParaRPr lang="en-GB" dirty="0"/>
          </a:p>
          <a:p>
            <a:pPr marL="285750" indent="-285750">
              <a:buFont typeface="Arial"/>
              <a:buChar char="•"/>
            </a:pPr>
            <a:r>
              <a:rPr lang="en-US" dirty="0"/>
              <a:t>supporting recovery, </a:t>
            </a:r>
            <a:endParaRPr lang="en-GB" dirty="0"/>
          </a:p>
          <a:p>
            <a:pPr marL="285750" indent="-285750">
              <a:buFont typeface="Arial"/>
              <a:buChar char="•"/>
            </a:pPr>
            <a:r>
              <a:rPr lang="en-US" dirty="0"/>
              <a:t>and helping people remain independent for longer. </a:t>
            </a:r>
            <a:endParaRPr lang="en-GB" dirty="0"/>
          </a:p>
          <a:p>
            <a:endParaRPr lang="en-US" dirty="0"/>
          </a:p>
          <a:p>
            <a:r>
              <a:rPr lang="en-US" dirty="0"/>
              <a:t>When carers are struggling without support, the risk of crisis increases significantly.</a:t>
            </a:r>
            <a:endParaRPr lang="en-GB" dirty="0"/>
          </a:p>
          <a:p>
            <a:r>
              <a:rPr lang="en-US" dirty="0"/>
              <a:t>But small interventions early on —</a:t>
            </a:r>
            <a:br>
              <a:rPr lang="en-US" dirty="0">
                <a:cs typeface="+mn-lt"/>
              </a:rPr>
            </a:br>
            <a:r>
              <a:rPr lang="en-US" dirty="0"/>
              <a:t> sometimes simply </a:t>
            </a:r>
            <a:r>
              <a:rPr lang="en-US" dirty="0" err="1"/>
              <a:t>recognising</a:t>
            </a:r>
            <a:r>
              <a:rPr lang="en-US" dirty="0"/>
              <a:t> someone as a carer and connecting them to support —</a:t>
            </a:r>
            <a:br>
              <a:rPr lang="en-US" dirty="0">
                <a:cs typeface="+mn-lt"/>
              </a:rPr>
            </a:br>
            <a:r>
              <a:rPr lang="en-US" dirty="0"/>
              <a:t> can make a substantial difference.</a:t>
            </a:r>
            <a:endParaRPr lang="en-GB" dirty="0"/>
          </a:p>
          <a:p>
            <a:endParaRPr lang="en-US" dirty="0"/>
          </a:p>
          <a:p>
            <a:r>
              <a:rPr lang="en-US" dirty="0"/>
              <a:t>This is why professionals in every sector have an important role in identifying carers as early as possible.</a:t>
            </a:r>
            <a:endParaRPr lang="en-GB" dirty="0"/>
          </a:p>
          <a:p>
            <a:endParaRPr lang="en-US" dirty="0"/>
          </a:p>
        </p:txBody>
      </p:sp>
      <p:sp>
        <p:nvSpPr>
          <p:cNvPr id="4" name="Slide Number Placeholder 3"/>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a:t>When carers are </a:t>
            </a:r>
            <a:r>
              <a:rPr lang="en-US" err="1"/>
              <a:t>recognised</a:t>
            </a:r>
            <a:r>
              <a:rPr lang="en-US"/>
              <a:t> and supported early, the outcomes can be significant — both for the carer and for the person they support.</a:t>
            </a:r>
          </a:p>
          <a:p>
            <a:r>
              <a:rPr lang="en-US"/>
              <a:t>Support helps carers feel:</a:t>
            </a:r>
            <a:endParaRPr lang="en-GB"/>
          </a:p>
          <a:p>
            <a:pPr marL="285750" indent="-285750">
              <a:buFont typeface="Arial"/>
              <a:buChar char="•"/>
            </a:pPr>
            <a:r>
              <a:rPr lang="en-US"/>
              <a:t>less isolated, </a:t>
            </a:r>
            <a:endParaRPr lang="en-GB"/>
          </a:p>
          <a:p>
            <a:pPr marL="285750" indent="-285750">
              <a:buFont typeface="Arial"/>
              <a:buChar char="•"/>
            </a:pPr>
            <a:r>
              <a:rPr lang="en-US"/>
              <a:t>more informed, </a:t>
            </a:r>
            <a:endParaRPr lang="en-GB"/>
          </a:p>
          <a:p>
            <a:pPr marL="285750" indent="-285750">
              <a:buFont typeface="Arial"/>
              <a:buChar char="•"/>
            </a:pPr>
            <a:r>
              <a:rPr lang="en-US"/>
              <a:t>more confident, </a:t>
            </a:r>
            <a:endParaRPr lang="en-GB"/>
          </a:p>
          <a:p>
            <a:pPr marL="285750" indent="-285750">
              <a:buFont typeface="Arial"/>
              <a:buChar char="•"/>
            </a:pPr>
            <a:r>
              <a:rPr lang="en-US"/>
              <a:t>and better able to continue in their caring role safely and sustainably. </a:t>
            </a:r>
            <a:endParaRPr lang="en-GB"/>
          </a:p>
          <a:p>
            <a:r>
              <a:rPr lang="en-US"/>
              <a:t>It can also help carers:</a:t>
            </a:r>
            <a:endParaRPr lang="en-GB"/>
          </a:p>
          <a:p>
            <a:pPr marL="285750" indent="-285750">
              <a:buFont typeface="Arial"/>
              <a:buChar char="•"/>
            </a:pPr>
            <a:r>
              <a:rPr lang="en-US"/>
              <a:t>maintain their own physical and mental health, </a:t>
            </a:r>
            <a:endParaRPr lang="en-GB"/>
          </a:p>
          <a:p>
            <a:pPr marL="285750" indent="-285750">
              <a:buFont typeface="Arial"/>
              <a:buChar char="•"/>
            </a:pPr>
            <a:r>
              <a:rPr lang="en-US"/>
              <a:t>remain in education or employment, </a:t>
            </a:r>
            <a:endParaRPr lang="en-GB"/>
          </a:p>
          <a:p>
            <a:pPr marL="285750" indent="-285750">
              <a:buFont typeface="Arial"/>
              <a:buChar char="•"/>
            </a:pPr>
            <a:r>
              <a:rPr lang="en-US"/>
              <a:t>navigate services more effectively, </a:t>
            </a:r>
            <a:endParaRPr lang="en-GB"/>
          </a:p>
          <a:p>
            <a:pPr marL="285750" indent="-285750">
              <a:buFont typeface="Arial"/>
              <a:buChar char="•"/>
            </a:pPr>
            <a:r>
              <a:rPr lang="en-US"/>
              <a:t>and seek support earlier before situations escalate. </a:t>
            </a:r>
            <a:endParaRPr lang="en-GB"/>
          </a:p>
          <a:p>
            <a:endParaRPr lang="en-US">
              <a:ea typeface="Calibri" panose="020F0502020204030204"/>
              <a:cs typeface="Calibri" panose="020F0502020204030204"/>
            </a:endParaRPr>
          </a:p>
          <a:p>
            <a:r>
              <a:rPr lang="en-US"/>
              <a:t>Importantly, when carers are supported, outcomes often improve for the person receiving care as well.</a:t>
            </a:r>
          </a:p>
          <a:p>
            <a:endParaRPr lang="en-GB"/>
          </a:p>
          <a:p>
            <a:r>
              <a:rPr lang="en-US"/>
              <a:t>Stable, informed and supported carers are better able to:</a:t>
            </a:r>
            <a:endParaRPr lang="en-GB"/>
          </a:p>
          <a:p>
            <a:pPr marL="285750" indent="-285750">
              <a:buFont typeface="Arial"/>
              <a:buChar char="•"/>
            </a:pPr>
            <a:r>
              <a:rPr lang="en-US"/>
              <a:t>maintain caring relationships, </a:t>
            </a:r>
            <a:endParaRPr lang="en-GB"/>
          </a:p>
          <a:p>
            <a:pPr marL="285750" indent="-285750">
              <a:buFont typeface="Arial"/>
              <a:buChar char="•"/>
            </a:pPr>
            <a:r>
              <a:rPr lang="en-US"/>
              <a:t>support recovery, </a:t>
            </a:r>
            <a:endParaRPr lang="en-GB"/>
          </a:p>
          <a:p>
            <a:pPr marL="285750" indent="-285750">
              <a:buFont typeface="Arial"/>
              <a:buChar char="•"/>
            </a:pPr>
            <a:r>
              <a:rPr lang="en-US"/>
              <a:t>advocate effectively, </a:t>
            </a:r>
            <a:endParaRPr lang="en-GB"/>
          </a:p>
          <a:p>
            <a:pPr marL="285750" indent="-285750">
              <a:buFont typeface="Arial"/>
              <a:buChar char="•"/>
            </a:pPr>
            <a:r>
              <a:rPr lang="en-US"/>
              <a:t>and help prevent crisis situations. </a:t>
            </a:r>
            <a:endParaRPr lang="en-GB"/>
          </a:p>
          <a:p>
            <a:endParaRPr lang="en-US"/>
          </a:p>
          <a:p>
            <a:r>
              <a:rPr lang="en-US"/>
              <a:t>For professionals, this is an important message:</a:t>
            </a:r>
            <a:br>
              <a:rPr lang="en-US"/>
            </a:br>
            <a:r>
              <a:rPr lang="en-US"/>
              <a:t> your conversation, recognition or referral may be the first step toward preventing a carer from reaching crisis point.</a:t>
            </a:r>
            <a:endParaRPr lang="en-GB"/>
          </a:p>
          <a:p>
            <a:r>
              <a:rPr lang="en-US"/>
              <a:t>Sometimes a simple question, acknowledgement or signpost to support can make a substantial difference.</a:t>
            </a:r>
            <a:endParaRPr lang="en-GB"/>
          </a:p>
          <a:p>
            <a:endParaRPr lang="en-US"/>
          </a:p>
        </p:txBody>
      </p:sp>
      <p:sp>
        <p:nvSpPr>
          <p:cNvPr id="4" name="Slide Number Placeholder 3"/>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The Carers’ Centre provides dedicated support for unpaid carers across Bath and North East Somerset.</a:t>
            </a:r>
            <a:endParaRPr lang="en-US"/>
          </a:p>
          <a:p>
            <a:r>
              <a:rPr lang="en-GB"/>
              <a:t>We work closely alongside professionals across:</a:t>
            </a:r>
          </a:p>
          <a:p>
            <a:pPr marL="171450" indent="-171450">
              <a:buFont typeface="Arial"/>
              <a:buChar char="•"/>
            </a:pPr>
            <a:r>
              <a:rPr lang="en-GB"/>
              <a:t>health, </a:t>
            </a:r>
          </a:p>
          <a:p>
            <a:pPr marL="171450" indent="-171450">
              <a:buFont typeface="Arial"/>
              <a:buChar char="•"/>
            </a:pPr>
            <a:r>
              <a:rPr lang="en-GB"/>
              <a:t>social care, </a:t>
            </a:r>
          </a:p>
          <a:p>
            <a:pPr marL="171450" indent="-171450">
              <a:buFont typeface="Arial"/>
              <a:buChar char="•"/>
            </a:pPr>
            <a:r>
              <a:rPr lang="en-GB"/>
              <a:t>education, </a:t>
            </a:r>
          </a:p>
          <a:p>
            <a:pPr marL="171450" indent="-171450">
              <a:buFont typeface="Arial"/>
              <a:buChar char="•"/>
            </a:pPr>
            <a:r>
              <a:rPr lang="en-GB"/>
              <a:t>community services, </a:t>
            </a:r>
          </a:p>
          <a:p>
            <a:pPr marL="171450" indent="-171450">
              <a:buFont typeface="Arial"/>
              <a:buChar char="•"/>
            </a:pPr>
            <a:r>
              <a:rPr lang="en-GB"/>
              <a:t>and the voluntary sector </a:t>
            </a:r>
          </a:p>
          <a:p>
            <a:r>
              <a:rPr lang="en-GB"/>
              <a:t>to help identify carers early and connect them with appropriate support.</a:t>
            </a:r>
            <a:endParaRPr lang="en-GB">
              <a:ea typeface="Calibri"/>
              <a:cs typeface="Calibri"/>
            </a:endParaRPr>
          </a:p>
          <a:p>
            <a:endParaRPr lang="en-GB"/>
          </a:p>
          <a:p>
            <a:r>
              <a:rPr lang="en-GB"/>
              <a:t>Our role is not only to support carers when they are already in crisis, but ideally to reach carers earlier — before caring responsibilities begin to significantly affect their health, wellbeing, education, employment or family life.</a:t>
            </a:r>
            <a:endParaRPr lang="en-GB">
              <a:ea typeface="Calibri"/>
              <a:cs typeface="Calibri"/>
            </a:endParaRPr>
          </a:p>
          <a:p>
            <a:endParaRPr lang="en-GB"/>
          </a:p>
          <a:p>
            <a:r>
              <a:rPr lang="en-GB"/>
              <a:t>We support carers aged 5 and above, including:</a:t>
            </a:r>
          </a:p>
          <a:p>
            <a:pPr marL="171450" indent="-171450">
              <a:buFont typeface="Arial"/>
              <a:buChar char="•"/>
            </a:pPr>
            <a:r>
              <a:rPr lang="en-GB"/>
              <a:t>young carers, </a:t>
            </a:r>
          </a:p>
          <a:p>
            <a:pPr marL="171450" indent="-171450">
              <a:buFont typeface="Arial"/>
              <a:buChar char="•"/>
            </a:pPr>
            <a:r>
              <a:rPr lang="en-GB"/>
              <a:t>adult carers, </a:t>
            </a:r>
          </a:p>
          <a:p>
            <a:pPr marL="171450" indent="-171450">
              <a:buFont typeface="Arial"/>
              <a:buChar char="•"/>
            </a:pPr>
            <a:r>
              <a:rPr lang="en-GB"/>
              <a:t>parent carers, </a:t>
            </a:r>
          </a:p>
          <a:p>
            <a:pPr marL="171450" indent="-171450">
              <a:buFont typeface="Arial"/>
              <a:buChar char="•"/>
            </a:pPr>
            <a:r>
              <a:rPr lang="en-GB"/>
              <a:t>working carers, </a:t>
            </a:r>
          </a:p>
          <a:p>
            <a:pPr marL="171450" indent="-171450">
              <a:buFont typeface="Arial"/>
              <a:buChar char="•"/>
            </a:pPr>
            <a:r>
              <a:rPr lang="en-GB"/>
              <a:t>and older carers. </a:t>
            </a:r>
          </a:p>
          <a:p>
            <a:endParaRPr lang="en-GB"/>
          </a:p>
          <a:p>
            <a:r>
              <a:rPr lang="en-GB"/>
              <a:t>We are commissioned by B&amp;NES Council and are part of the wider Carers Trust network, which helps ensure joined-up support and best practice.</a:t>
            </a:r>
          </a:p>
          <a:p>
            <a:endParaRPr lang="en-GB"/>
          </a:p>
          <a:p>
            <a:r>
              <a:rPr lang="en-GB"/>
              <a:t>Most importantly, we want professionals to feel confident identifying carers and referring them to our service — because timely support can make a significant difference to long-term outcomes.</a:t>
            </a:r>
            <a:endParaRPr lang="en-GB">
              <a:ea typeface="Calibri"/>
              <a:cs typeface="Calibri"/>
            </a:endParaRPr>
          </a:p>
          <a:p>
            <a:endParaRPr lang="en-US"/>
          </a:p>
        </p:txBody>
      </p:sp>
      <p:sp>
        <p:nvSpPr>
          <p:cNvPr id="4" name="Slide Number Placeholder 3"/>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The Carers’ Centre provides a wide range of support designed to meet carers’ practical, emotional and wellbeing needs at different stages of their caring journey.</a:t>
            </a:r>
            <a:endParaRPr lang="en-US" dirty="0"/>
          </a:p>
          <a:p>
            <a:endParaRPr lang="en-GB" dirty="0"/>
          </a:p>
          <a:p>
            <a:r>
              <a:rPr lang="en-GB" dirty="0"/>
              <a:t>Our Support Team provides:</a:t>
            </a:r>
          </a:p>
          <a:p>
            <a:pPr marL="171450" indent="-171450">
              <a:buFont typeface="Arial"/>
              <a:buChar char="•"/>
            </a:pPr>
            <a:r>
              <a:rPr lang="en-GB" dirty="0"/>
              <a:t>information and advice, </a:t>
            </a:r>
          </a:p>
          <a:p>
            <a:pPr marL="171450" indent="-171450">
              <a:buFont typeface="Arial"/>
              <a:buChar char="•"/>
            </a:pPr>
            <a:r>
              <a:rPr lang="en-GB" dirty="0"/>
              <a:t>support planning, </a:t>
            </a:r>
          </a:p>
          <a:p>
            <a:pPr marL="171450" indent="-171450">
              <a:buFont typeface="Arial"/>
              <a:buChar char="•"/>
            </a:pPr>
            <a:r>
              <a:rPr lang="en-GB">
                <a:ea typeface="Calibri"/>
                <a:cs typeface="Calibri"/>
              </a:rPr>
              <a:t>Young carer needs assessments</a:t>
            </a:r>
            <a:endParaRPr lang="en-GB" dirty="0"/>
          </a:p>
          <a:p>
            <a:pPr marL="171450" indent="-171450">
              <a:buFont typeface="Arial"/>
              <a:buChar char="•"/>
            </a:pPr>
            <a:r>
              <a:rPr lang="en-GB" dirty="0"/>
              <a:t>emergency planning, </a:t>
            </a:r>
          </a:p>
          <a:p>
            <a:pPr marL="171450" indent="-171450">
              <a:buFont typeface="Arial"/>
              <a:buChar char="•"/>
            </a:pPr>
            <a:r>
              <a:rPr lang="en-GB" dirty="0"/>
              <a:t>and practical guidance, including support accessing grants and services.</a:t>
            </a:r>
          </a:p>
          <a:p>
            <a:r>
              <a:rPr lang="en-GB" dirty="0"/>
              <a:t> </a:t>
            </a:r>
            <a:endParaRPr lang="en-GB" dirty="0">
              <a:ea typeface="Calibri" panose="020F0502020204030204"/>
              <a:cs typeface="Calibri" panose="020F0502020204030204"/>
            </a:endParaRPr>
          </a:p>
          <a:p>
            <a:r>
              <a:rPr lang="en-GB" dirty="0"/>
              <a:t>This early support can often reduce stress and help carers feel more informed and prepared.</a:t>
            </a:r>
          </a:p>
          <a:p>
            <a:endParaRPr lang="en-GB" dirty="0"/>
          </a:p>
          <a:p>
            <a:r>
              <a:rPr lang="en-GB" dirty="0"/>
              <a:t>Our Wellbeing Team focuses on reducing isolation and improving emotional wellbeing through:</a:t>
            </a:r>
          </a:p>
          <a:p>
            <a:pPr marL="171450" indent="-171450">
              <a:buFont typeface="Arial"/>
              <a:buChar char="•"/>
            </a:pPr>
            <a:r>
              <a:rPr lang="en-GB" dirty="0"/>
              <a:t>peer support, </a:t>
            </a:r>
          </a:p>
          <a:p>
            <a:pPr marL="171450" indent="-171450">
              <a:buFont typeface="Arial"/>
              <a:buChar char="•"/>
            </a:pPr>
            <a:r>
              <a:rPr lang="en-GB" dirty="0"/>
              <a:t>carer cafes, </a:t>
            </a:r>
          </a:p>
          <a:p>
            <a:pPr marL="171450" indent="-171450">
              <a:buFont typeface="Arial"/>
              <a:buChar char="•"/>
            </a:pPr>
            <a:r>
              <a:rPr lang="en-GB" dirty="0"/>
              <a:t>activities, </a:t>
            </a:r>
          </a:p>
          <a:p>
            <a:pPr marL="171450" indent="-171450">
              <a:buFont typeface="Arial"/>
              <a:buChar char="•"/>
            </a:pPr>
            <a:r>
              <a:rPr lang="en-GB" dirty="0"/>
              <a:t>social groups, </a:t>
            </a:r>
          </a:p>
          <a:p>
            <a:pPr marL="171450" indent="-171450">
              <a:buFont typeface="Arial"/>
              <a:buChar char="•"/>
            </a:pPr>
            <a:r>
              <a:rPr lang="en-GB" dirty="0"/>
              <a:t>and bereavement support. </a:t>
            </a:r>
          </a:p>
          <a:p>
            <a:endParaRPr lang="en-GB" dirty="0">
              <a:ea typeface="Calibri" panose="020F0502020204030204"/>
              <a:cs typeface="Calibri" panose="020F0502020204030204"/>
            </a:endParaRPr>
          </a:p>
          <a:p>
            <a:r>
              <a:rPr lang="en-GB" dirty="0"/>
              <a:t>For many carers, simply connecting with others who understand their experiences can have a significant impact on confidence and resilience.</a:t>
            </a:r>
          </a:p>
          <a:p>
            <a:endParaRPr lang="en-GB" dirty="0"/>
          </a:p>
          <a:p>
            <a:r>
              <a:rPr lang="en-GB"/>
              <a:t>Our Participation Team ensures carers have opportunities to influence services and share their experiences through initiatives such as the Carers’ Voice and young carers' council.</a:t>
            </a:r>
            <a:endParaRPr lang="en-GB">
              <a:ea typeface="Calibri"/>
              <a:cs typeface="Calibri"/>
            </a:endParaRPr>
          </a:p>
          <a:p>
            <a:r>
              <a:rPr lang="en-GB" dirty="0"/>
              <a:t>We also provide training and engagement opportunities for professionals to help improve identification and understanding of unpaid carers across services.</a:t>
            </a:r>
          </a:p>
          <a:p>
            <a:endParaRPr lang="en-GB" dirty="0"/>
          </a:p>
          <a:p>
            <a:r>
              <a:rPr lang="en-GB" dirty="0"/>
              <a:t>Overall, our aim is to provide preventative, person-centred support that helps carers remain connected, informed and supported before situations escalate into crisis.</a:t>
            </a:r>
            <a:endParaRPr lang="en-GB" dirty="0">
              <a:ea typeface="Calibri" panose="020F0502020204030204"/>
              <a:cs typeface="Calibri" panose="020F0502020204030204"/>
            </a:endParaRPr>
          </a:p>
          <a:p>
            <a:endParaRPr lang="en-GB" b="1" dirty="0">
              <a:ea typeface="Calibri"/>
              <a:cs typeface="Calibri"/>
            </a:endParaRPr>
          </a:p>
          <a:p>
            <a:endParaRPr lang="en-US" dirty="0"/>
          </a:p>
        </p:txBody>
      </p:sp>
      <p:sp>
        <p:nvSpPr>
          <p:cNvPr id="4" name="Slide Number Placeholder 3"/>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Bridgit, our new AI-powered support tool designed specifically for unpaid carers.</a:t>
            </a:r>
          </a:p>
          <a:p>
            <a:endParaRPr lang="en-GB"/>
          </a:p>
          <a:p>
            <a:r>
              <a:rPr lang="en-GB"/>
              <a:t>We know that caring responsibilities don't always fit into office hours. Questions, worries, and challenges can arise at any time of the day or night. </a:t>
            </a:r>
          </a:p>
          <a:p>
            <a:endParaRPr lang="en-GB"/>
          </a:p>
          <a:p>
            <a:r>
              <a:rPr lang="en-GB"/>
              <a:t>Bridgit provides carers with immediate access to information, guidance, and emotional support whenever they need it.</a:t>
            </a:r>
          </a:p>
          <a:p>
            <a:endParaRPr lang="en-GB"/>
          </a:p>
          <a:p>
            <a:r>
              <a:rPr lang="en-GB"/>
              <a:t>The tool is available 24 hours a day, 7 days a week, and can support carers in multiple languages, helping to remove some of the barriers that prevent people from accessing support. It offers practical advice on topics such as benefits, caring responsibilities, wellbeing, and navigating services, while also providing a space where carers can talk through concerns and receive tailored guidance.</a:t>
            </a:r>
          </a:p>
          <a:p>
            <a:endParaRPr lang="en-GB"/>
          </a:p>
          <a:p>
            <a:r>
              <a:rPr lang="en-GB"/>
              <a:t>Importantly, Bridgit does not replace the support provided by the Carers' Centre or other professionals. Instead, it complements our services by providing another accessible route to help, particularly for carers who may be unable to attend appointments, feel uncomfortable asking for support, or simply need information outside normal working hours.</a:t>
            </a:r>
          </a:p>
          <a:p>
            <a:endParaRPr lang="en-GB"/>
          </a:p>
          <a:p>
            <a:r>
              <a:rPr lang="en-GB"/>
              <a:t>For professionals, Bridgit can be a useful resource to recommend when working with carers who need immediate support, additional information, or a flexible option that fits around their caring role.</a:t>
            </a:r>
          </a:p>
          <a:p>
            <a:endParaRPr lang="en-GB"/>
          </a:p>
          <a:p>
            <a:r>
              <a:rPr lang="en-GB"/>
              <a:t>The QR code on the slide takes carers directly to the platform, making it easy to get started and explore the support available.</a:t>
            </a:r>
          </a:p>
        </p:txBody>
      </p:sp>
      <p:sp>
        <p:nvSpPr>
          <p:cNvPr id="4" name="Slide Number Placeholder 3"/>
          <p:cNvSpPr>
            <a:spLocks noGrp="1"/>
          </p:cNvSpPr>
          <p:nvPr>
            <p:ph type="sldNum" sz="quarter" idx="5"/>
          </p:nvPr>
        </p:nvSpPr>
        <p:spPr/>
        <p:txBody>
          <a:bodyPr/>
          <a:lstStyle/>
          <a:p>
            <a:fld id="{42AB3D19-2880-410B-A12F-3E4E47E5ACEF}" type="slidenum">
              <a:rPr lang="en-GB" smtClean="0"/>
              <a:t>11</a:t>
            </a:fld>
            <a:endParaRPr lang="en-GB"/>
          </a:p>
        </p:txBody>
      </p:sp>
    </p:spTree>
    <p:extLst>
      <p:ext uri="{BB962C8B-B14F-4D97-AF65-F5344CB8AC3E}">
        <p14:creationId xmlns:p14="http://schemas.microsoft.com/office/powerpoint/2010/main" val="2233576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Support for unpaid carers matters to both individuals and the wider community.</a:t>
            </a:r>
          </a:p>
          <a:p>
            <a:endParaRPr lang="en-GB"/>
          </a:p>
          <a:p>
            <a:r>
              <a:rPr lang="en-GB"/>
              <a:t>With the right support in place, carers are often better able to maintain their own wellbeing while continuing in their caring role. Support can help reduce isolation, improve confidence, and make it easier to navigate services and access financial help that they may not realise they are entitled to.</a:t>
            </a:r>
          </a:p>
          <a:p>
            <a:endParaRPr lang="en-GB"/>
          </a:p>
          <a:p>
            <a:r>
              <a:rPr lang="en-GB"/>
              <a:t>Importantly, early support can also help prevent situations from reaching crisis point. When carers feel supported and informed, caring relationships are more sustainable and outcomes are generally better for everyone involved.</a:t>
            </a:r>
          </a:p>
          <a:p>
            <a:endParaRPr lang="en-GB"/>
          </a:p>
          <a:p>
            <a:r>
              <a:rPr lang="en-GB"/>
              <a:t>In </a:t>
            </a:r>
            <a:r>
              <a:rPr lang="en-GB" err="1"/>
              <a:t>BaNES</a:t>
            </a:r>
            <a:r>
              <a:rPr lang="en-GB"/>
              <a:t>, there are an estimated 20,000 unpaid carers, which is around 10% of the population. However, only around 7,000 carers are currently registered with the Carers’ Centre. That means there may be around 13,000 ‘hidden carers’ who are not yet accessing support or identifying themselves as carers.</a:t>
            </a:r>
          </a:p>
          <a:p>
            <a:endParaRPr lang="en-GB"/>
          </a:p>
          <a:p>
            <a:r>
              <a:rPr lang="en-GB"/>
              <a:t>This is why partnership working is so important. Professionals across health, education, social care, and community services all play a key role in helping identify carers early and connecting them with support.</a:t>
            </a:r>
          </a:p>
          <a:p>
            <a:endParaRPr lang="en-GB"/>
          </a:p>
          <a:p>
            <a:r>
              <a:rPr lang="en-GB"/>
              <a:t>It’s also worth recognising the enormous contribution unpaid carers make economically and socially. Across the UK, unpaid care is estimated to be worth around £162 billion annually — often described as equivalent to providing a second NHS. In </a:t>
            </a:r>
            <a:r>
              <a:rPr lang="en-GB" err="1"/>
              <a:t>BaNES</a:t>
            </a:r>
            <a:r>
              <a:rPr lang="en-GB"/>
              <a:t> alone, that contribution is estimated at around £146 million.</a:t>
            </a:r>
          </a:p>
          <a:p>
            <a:endParaRPr lang="en-GB"/>
          </a:p>
          <a:p>
            <a:r>
              <a:rPr lang="en-GB"/>
              <a:t>These figures remind us that supporting carers is not only the right thing to do for individuals and families — it is also essential for the sustainability of health and care services.</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There are several simple but important ways professionals can help improve outcomes for unpaid carers.</a:t>
            </a:r>
            <a:endParaRPr lang="en-US"/>
          </a:p>
          <a:p>
            <a:r>
              <a:rPr lang="en-GB"/>
              <a:t>The first is simply to ‘think carer’.</a:t>
            </a:r>
          </a:p>
          <a:p>
            <a:endParaRPr lang="en-GB"/>
          </a:p>
          <a:p>
            <a:r>
              <a:rPr lang="en-GB"/>
              <a:t>Many carers do not identify themselves as carers, so professionals may need to ask gentle, curious questions about who provides support at home and how caring responsibilities are affecting someone’s wellbeing.</a:t>
            </a:r>
            <a:endParaRPr lang="en-GB">
              <a:ea typeface="Calibri" panose="020F0502020204030204"/>
              <a:cs typeface="Calibri" panose="020F0502020204030204"/>
            </a:endParaRPr>
          </a:p>
          <a:p>
            <a:endParaRPr lang="en-GB"/>
          </a:p>
          <a:p>
            <a:r>
              <a:rPr lang="en-GB"/>
              <a:t>It’s also important to recognise carers as expert partners.</a:t>
            </a:r>
            <a:endParaRPr lang="en-GB">
              <a:ea typeface="Calibri" panose="020F0502020204030204"/>
              <a:cs typeface="Calibri" panose="020F0502020204030204"/>
            </a:endParaRPr>
          </a:p>
          <a:p>
            <a:r>
              <a:rPr lang="en-GB"/>
              <a:t>Carers often hold detailed knowledge about:</a:t>
            </a:r>
          </a:p>
          <a:p>
            <a:pPr marL="171450" indent="-171450">
              <a:buFont typeface="Arial"/>
              <a:buChar char="•"/>
            </a:pPr>
            <a:r>
              <a:rPr lang="en-GB"/>
              <a:t>routines, </a:t>
            </a:r>
          </a:p>
          <a:p>
            <a:pPr marL="171450" indent="-171450">
              <a:buFont typeface="Arial"/>
              <a:buChar char="•"/>
            </a:pPr>
            <a:r>
              <a:rPr lang="en-GB"/>
              <a:t>communication, </a:t>
            </a:r>
          </a:p>
          <a:p>
            <a:pPr marL="171450" indent="-171450">
              <a:buFont typeface="Arial"/>
              <a:buChar char="•"/>
            </a:pPr>
            <a:r>
              <a:rPr lang="en-GB"/>
              <a:t>behaviour, </a:t>
            </a:r>
          </a:p>
          <a:p>
            <a:pPr marL="171450" indent="-171450">
              <a:buFont typeface="Arial"/>
              <a:buChar char="•"/>
            </a:pPr>
            <a:r>
              <a:rPr lang="en-GB"/>
              <a:t>risks, </a:t>
            </a:r>
          </a:p>
          <a:p>
            <a:pPr marL="171450" indent="-171450">
              <a:buFont typeface="Arial"/>
              <a:buChar char="•"/>
            </a:pPr>
            <a:r>
              <a:rPr lang="en-GB"/>
              <a:t>medication, </a:t>
            </a:r>
          </a:p>
          <a:p>
            <a:pPr marL="171450" indent="-171450">
              <a:buFont typeface="Arial"/>
              <a:buChar char="•"/>
            </a:pPr>
            <a:r>
              <a:rPr lang="en-GB"/>
              <a:t>and changes in wellbeing. </a:t>
            </a:r>
          </a:p>
          <a:p>
            <a:r>
              <a:rPr lang="en-GB"/>
              <a:t>Their lived experience is extremely valuable.</a:t>
            </a:r>
          </a:p>
          <a:p>
            <a:endParaRPr lang="en-GB"/>
          </a:p>
          <a:p>
            <a:r>
              <a:rPr lang="en-GB"/>
              <a:t>Professionals should also be aware of carers’ rights and the impact caring may be having on:</a:t>
            </a:r>
            <a:endParaRPr lang="en-GB">
              <a:ea typeface="Calibri" panose="020F0502020204030204"/>
              <a:cs typeface="Calibri" panose="020F0502020204030204"/>
            </a:endParaRPr>
          </a:p>
          <a:p>
            <a:pPr marL="171450" indent="-171450">
              <a:buFont typeface="Arial"/>
              <a:buChar char="•"/>
            </a:pPr>
            <a:r>
              <a:rPr lang="en-GB"/>
              <a:t>physical health, </a:t>
            </a:r>
          </a:p>
          <a:p>
            <a:pPr marL="171450" indent="-171450">
              <a:buFont typeface="Arial"/>
              <a:buChar char="•"/>
            </a:pPr>
            <a:r>
              <a:rPr lang="en-GB"/>
              <a:t>emotional wellbeing, </a:t>
            </a:r>
          </a:p>
          <a:p>
            <a:pPr marL="171450" indent="-171450">
              <a:buFont typeface="Arial"/>
              <a:buChar char="•"/>
            </a:pPr>
            <a:r>
              <a:rPr lang="en-GB"/>
              <a:t>education, </a:t>
            </a:r>
          </a:p>
          <a:p>
            <a:pPr marL="171450" indent="-171450">
              <a:buFont typeface="Arial"/>
              <a:buChar char="•"/>
            </a:pPr>
            <a:r>
              <a:rPr lang="en-GB"/>
              <a:t>employment, </a:t>
            </a:r>
          </a:p>
          <a:p>
            <a:pPr marL="171450" indent="-171450">
              <a:buFont typeface="Arial"/>
              <a:buChar char="•"/>
            </a:pPr>
            <a:r>
              <a:rPr lang="en-GB"/>
              <a:t>finances, </a:t>
            </a:r>
          </a:p>
          <a:p>
            <a:pPr marL="171450" indent="-171450">
              <a:buFont typeface="Arial"/>
              <a:buChar char="•"/>
            </a:pPr>
            <a:r>
              <a:rPr lang="en-GB"/>
              <a:t>and social isolation. </a:t>
            </a:r>
          </a:p>
          <a:p>
            <a:endParaRPr lang="en-GB">
              <a:ea typeface="Calibri" panose="020F0502020204030204"/>
              <a:cs typeface="Calibri" panose="020F0502020204030204"/>
            </a:endParaRPr>
          </a:p>
          <a:p>
            <a:r>
              <a:rPr lang="en-GB"/>
              <a:t>Small adjustments can also make services more carer-friendly:</a:t>
            </a:r>
          </a:p>
          <a:p>
            <a:pPr marL="171450" indent="-171450">
              <a:buFont typeface="Arial"/>
              <a:buChar char="•"/>
            </a:pPr>
            <a:r>
              <a:rPr lang="en-GB"/>
              <a:t>flexible appointments, </a:t>
            </a:r>
          </a:p>
          <a:p>
            <a:pPr marL="171450" indent="-171450">
              <a:buFont typeface="Arial"/>
              <a:buChar char="•"/>
            </a:pPr>
            <a:r>
              <a:rPr lang="en-GB"/>
              <a:t>clear communication, </a:t>
            </a:r>
          </a:p>
          <a:p>
            <a:pPr marL="171450" indent="-171450">
              <a:buFont typeface="Arial"/>
              <a:buChar char="•"/>
            </a:pPr>
            <a:r>
              <a:rPr lang="en-GB"/>
              <a:t>accessible information, </a:t>
            </a:r>
          </a:p>
          <a:p>
            <a:pPr marL="171450" indent="-171450">
              <a:buFont typeface="Arial"/>
              <a:buChar char="•"/>
            </a:pPr>
            <a:r>
              <a:rPr lang="en-GB"/>
              <a:t>and recognising time pressures on carers. </a:t>
            </a:r>
          </a:p>
          <a:p>
            <a:endParaRPr lang="en-GB"/>
          </a:p>
          <a:p>
            <a:r>
              <a:rPr lang="en-GB"/>
              <a:t>Language matters too.</a:t>
            </a:r>
          </a:p>
          <a:p>
            <a:r>
              <a:rPr lang="en-GB"/>
              <a:t>We encourage professionals to avoid terms like ‘informal carer’, which can unintentionally minimise the complexity and value of unpaid caring roles.</a:t>
            </a:r>
          </a:p>
          <a:p>
            <a:endParaRPr lang="en-GB"/>
          </a:p>
          <a:p>
            <a:r>
              <a:rPr lang="en-GB"/>
              <a:t>And finally, be proactive.</a:t>
            </a:r>
          </a:p>
          <a:p>
            <a:r>
              <a:rPr lang="en-GB"/>
              <a:t>Carers often focus entirely on the person they support and may not seek help for themselves until they are overwhelmed.</a:t>
            </a:r>
          </a:p>
          <a:p>
            <a:r>
              <a:rPr lang="en-GB"/>
              <a:t>A simple conversation, acknowledgement or referral can make a significant difference.</a:t>
            </a:r>
          </a:p>
          <a:p>
            <a:endParaRPr lang="en-US"/>
          </a:p>
        </p:txBody>
      </p:sp>
      <p:sp>
        <p:nvSpPr>
          <p:cNvPr id="4" name="Slide Number Placeholder 3"/>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This final section focuses on the practical role professionals can play in identifying and supporting unpaid carers.</a:t>
            </a:r>
            <a:endParaRPr lang="en-US"/>
          </a:p>
          <a:p>
            <a:r>
              <a:rPr lang="en-GB"/>
              <a:t>Many carers remain hidden because they do not recognise themselves as carers, or they do not feel comfortable asking for help. Small actions from professionals can make a significant difference.”</a:t>
            </a:r>
            <a:endParaRPr lang="en-GB">
              <a:ea typeface="Calibri"/>
              <a:cs typeface="Calibri"/>
            </a:endParaRPr>
          </a:p>
          <a:p>
            <a:endParaRPr lang="en-GB"/>
          </a:p>
          <a:p>
            <a:r>
              <a:rPr lang="en-GB"/>
              <a:t>Recognise</a:t>
            </a:r>
            <a:endParaRPr lang="en-US">
              <a:ea typeface="Calibri" panose="020F0502020204030204"/>
              <a:cs typeface="Calibri" panose="020F0502020204030204"/>
            </a:endParaRPr>
          </a:p>
          <a:p>
            <a:r>
              <a:rPr lang="en-GB"/>
              <a:t>Be aware that carers can be anyone — children, parents, partners, friends, neighbours — and they may be providing emotional, physical, financial, or practical support every day.</a:t>
            </a:r>
          </a:p>
          <a:p>
            <a:r>
              <a:rPr lang="en-GB"/>
              <a:t>Often carers will describe themselves as:</a:t>
            </a:r>
          </a:p>
          <a:p>
            <a:pPr marL="171450" indent="-171450">
              <a:buFont typeface="Arial"/>
              <a:buChar char="•"/>
            </a:pPr>
            <a:r>
              <a:rPr lang="en-GB"/>
              <a:t>‘just helping out’ </a:t>
            </a:r>
          </a:p>
          <a:p>
            <a:pPr marL="171450" indent="-171450">
              <a:buFont typeface="Arial"/>
              <a:buChar char="•"/>
            </a:pPr>
            <a:r>
              <a:rPr lang="en-GB"/>
              <a:t>‘being a husband/wife’ </a:t>
            </a:r>
          </a:p>
          <a:p>
            <a:pPr marL="171450" indent="-171450">
              <a:buFont typeface="Arial"/>
              <a:buChar char="•"/>
            </a:pPr>
            <a:r>
              <a:rPr lang="en-GB"/>
              <a:t>or ‘just being a parent’ </a:t>
            </a:r>
          </a:p>
          <a:p>
            <a:r>
              <a:rPr lang="en-GB"/>
              <a:t>Professionals should stay curious and consider whether someone may have caring responsibilities when they talk about stress, exhaustion, missed appointments, or balancing multiple responsibilities.”</a:t>
            </a:r>
          </a:p>
          <a:p>
            <a:br>
              <a:rPr lang="en-US"/>
            </a:br>
            <a:endParaRPr lang="en-US"/>
          </a:p>
          <a:p>
            <a:r>
              <a:rPr lang="en-GB"/>
              <a:t>Respond</a:t>
            </a:r>
          </a:p>
          <a:p>
            <a:r>
              <a:rPr lang="en-GB"/>
              <a:t>When someone shares their caring role, listening and validating their experience is important.</a:t>
            </a:r>
            <a:endParaRPr lang="en-GB">
              <a:ea typeface="Calibri"/>
              <a:cs typeface="Calibri"/>
            </a:endParaRPr>
          </a:p>
          <a:p>
            <a:r>
              <a:rPr lang="en-GB"/>
              <a:t>A simple response such as:</a:t>
            </a:r>
            <a:br>
              <a:rPr lang="en-GB"/>
            </a:br>
            <a:r>
              <a:rPr lang="en-GB"/>
              <a:t> ‘That sounds like a lot to manage’</a:t>
            </a:r>
            <a:br>
              <a:rPr lang="en-GB"/>
            </a:br>
            <a:r>
              <a:rPr lang="en-GB"/>
              <a:t> or</a:t>
            </a:r>
            <a:br>
              <a:rPr lang="en-GB"/>
            </a:br>
            <a:r>
              <a:rPr lang="en-GB"/>
              <a:t> ‘There is support available for carers’</a:t>
            </a:r>
            <a:br>
              <a:rPr lang="en-GB"/>
            </a:br>
            <a:r>
              <a:rPr lang="en-GB"/>
              <a:t> can help carers feel seen and understood.</a:t>
            </a:r>
          </a:p>
          <a:p>
            <a:r>
              <a:rPr lang="en-GB"/>
              <a:t>Many carers are used to focusing entirely on the person they care for, so they may not think about their own wellbeing.”</a:t>
            </a:r>
          </a:p>
          <a:p>
            <a:br>
              <a:rPr lang="en-US">
                <a:cs typeface="+mn-lt"/>
              </a:rPr>
            </a:br>
            <a:r>
              <a:rPr lang="en-GB"/>
              <a:t>Refer</a:t>
            </a:r>
          </a:p>
          <a:p>
            <a:r>
              <a:rPr lang="en-GB"/>
              <a:t>Early referral can prevent carers from reaching crisis point.</a:t>
            </a:r>
          </a:p>
          <a:p>
            <a:r>
              <a:rPr lang="en-GB"/>
              <a:t>Professionals do not need to solve every issue themselves — simply connecting carers with specialist support can improve outcomes significantly.</a:t>
            </a:r>
          </a:p>
          <a:p>
            <a:r>
              <a:rPr lang="en-GB"/>
              <a:t>The Carers’ Centre can provide:</a:t>
            </a:r>
          </a:p>
          <a:p>
            <a:pPr marL="171450" indent="-171450">
              <a:buFont typeface="Arial"/>
              <a:buChar char="•"/>
            </a:pPr>
            <a:r>
              <a:rPr lang="en-GB"/>
              <a:t>practical guidance, </a:t>
            </a:r>
          </a:p>
          <a:p>
            <a:pPr marL="171450" indent="-171450">
              <a:buFont typeface="Arial"/>
              <a:buChar char="•"/>
            </a:pPr>
            <a:r>
              <a:rPr lang="en-GB"/>
              <a:t>emotional support, </a:t>
            </a:r>
          </a:p>
          <a:p>
            <a:pPr marL="171450" indent="-171450">
              <a:buFont typeface="Arial"/>
              <a:buChar char="•"/>
            </a:pPr>
            <a:r>
              <a:rPr lang="en-GB"/>
              <a:t>wellbeing opportunities, </a:t>
            </a:r>
          </a:p>
          <a:p>
            <a:pPr marL="171450" indent="-171450">
              <a:buFont typeface="Arial"/>
              <a:buChar char="•"/>
            </a:pPr>
            <a:r>
              <a:rPr lang="en-GB"/>
              <a:t>information on rights and entitlements, </a:t>
            </a:r>
          </a:p>
          <a:p>
            <a:pPr marL="171450" indent="-171450">
              <a:buFont typeface="Arial"/>
              <a:buChar char="•"/>
            </a:pPr>
            <a:r>
              <a:rPr lang="en-GB"/>
              <a:t>and ongoing support tailored to the carer’s situation.</a:t>
            </a:r>
          </a:p>
          <a:p>
            <a:br>
              <a:rPr lang="en-US">
                <a:cs typeface="+mn-lt"/>
              </a:rPr>
            </a:br>
            <a:r>
              <a:rPr lang="en-GB"/>
              <a:t>Refresh</a:t>
            </a:r>
          </a:p>
          <a:p>
            <a:r>
              <a:rPr lang="en-GB"/>
              <a:t>Carers’ rights, local services, and available support can change over time, so continuing to update knowledge and awareness is important.</a:t>
            </a:r>
          </a:p>
          <a:p>
            <a:r>
              <a:rPr lang="en-GB"/>
              <a:t>Keeping carers visible within professional practice helps create more carer-aware services.</a:t>
            </a:r>
          </a:p>
          <a:p>
            <a:br>
              <a:rPr lang="en-US"/>
            </a:br>
            <a:r>
              <a:rPr lang="en-GB"/>
              <a:t>And finally, recommend.</a:t>
            </a:r>
          </a:p>
          <a:p>
            <a:r>
              <a:rPr lang="en-GB"/>
              <a:t>Share learning with colleagues and encourage carer-aware approaches within teams and organisations.</a:t>
            </a:r>
          </a:p>
          <a:p>
            <a:r>
              <a:rPr lang="en-GB"/>
              <a:t>Sometimes the biggest impact comes from normalising conversations about caring responsibilities and making identification part of everyday practice.</a:t>
            </a:r>
          </a:p>
          <a:p>
            <a:endParaRPr lang="en-US">
              <a:cs typeface="+mn-lt"/>
            </a:endParaRPr>
          </a:p>
          <a:p>
            <a:r>
              <a:rPr lang="en-GB"/>
              <a:t>Every professional has the opportunity to identify hidden carers earlier.</a:t>
            </a:r>
            <a:endParaRPr lang="en-GB">
              <a:ea typeface="Calibri"/>
              <a:cs typeface="Calibri"/>
            </a:endParaRPr>
          </a:p>
          <a:p>
            <a:r>
              <a:rPr lang="en-GB"/>
              <a:t>Recognising carers, responding compassionately, and referring them to support can improve outcomes not only for carers themselves, but also for the people they care for.</a:t>
            </a:r>
          </a:p>
          <a:p>
            <a:r>
              <a:rPr lang="en-GB"/>
              <a:t>Small conversations can make a lasting difference.</a:t>
            </a:r>
          </a:p>
          <a:p>
            <a:endParaRPr lang="en-US"/>
          </a:p>
        </p:txBody>
      </p:sp>
      <p:sp>
        <p:nvSpPr>
          <p:cNvPr id="4" name="Slide Number Placeholder 3"/>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can professionals can refer unpaid carers to The Carers’ Centre and how carers can also access support independently.</a:t>
            </a:r>
          </a:p>
          <a:p>
            <a:r>
              <a:rPr lang="en-US"/>
              <a:t>The referral process is designed to be straightforward and accessible, helping carers connect with support as early as possible.</a:t>
            </a:r>
            <a:endParaRPr lang="en-GB"/>
          </a:p>
          <a:p>
            <a:endParaRPr lang="en-US">
              <a:cs typeface="+mn-lt"/>
            </a:endParaRPr>
          </a:p>
          <a:p>
            <a:r>
              <a:rPr lang="en-US"/>
              <a:t>Professionals can refer carers directly through our online referral form.</a:t>
            </a:r>
            <a:endParaRPr lang="en-GB"/>
          </a:p>
          <a:p>
            <a:r>
              <a:rPr lang="en-US"/>
              <a:t>This is often appropriate when:</a:t>
            </a:r>
            <a:endParaRPr lang="en-GB"/>
          </a:p>
          <a:p>
            <a:pPr marL="285750" indent="-285750">
              <a:buFont typeface="Arial"/>
              <a:buChar char="•"/>
            </a:pPr>
            <a:r>
              <a:rPr lang="en-US"/>
              <a:t>a carer is struggling emotionally or practically, </a:t>
            </a:r>
            <a:endParaRPr lang="en-GB"/>
          </a:p>
          <a:p>
            <a:pPr marL="285750" indent="-285750">
              <a:buFont typeface="Arial"/>
              <a:buChar char="•"/>
            </a:pPr>
            <a:r>
              <a:rPr lang="en-US"/>
              <a:t>they would benefit from additional support, </a:t>
            </a:r>
            <a:endParaRPr lang="en-GB"/>
          </a:p>
          <a:p>
            <a:pPr marL="285750" indent="-285750">
              <a:buFont typeface="Arial"/>
              <a:buChar char="•"/>
            </a:pPr>
            <a:r>
              <a:rPr lang="en-US"/>
              <a:t>or they may not feel confident reaching out themselves. </a:t>
            </a:r>
            <a:endParaRPr lang="en-GB"/>
          </a:p>
          <a:p>
            <a:r>
              <a:rPr lang="en-US"/>
              <a:t>A referral can open the door to information, guidance, well-being support, peer connection, and practical assistance.</a:t>
            </a:r>
            <a:endParaRPr lang="en-GB"/>
          </a:p>
          <a:p>
            <a:endParaRPr lang="en-US">
              <a:cs typeface="+mn-lt"/>
            </a:endParaRPr>
          </a:p>
          <a:p>
            <a:r>
              <a:rPr lang="en-US"/>
              <a:t>You do not need to have all the answers before making a referral.</a:t>
            </a:r>
            <a:endParaRPr lang="en-GB"/>
          </a:p>
          <a:p>
            <a:r>
              <a:rPr lang="en-US"/>
              <a:t>Even a simple conversation that </a:t>
            </a:r>
            <a:r>
              <a:rPr lang="en-US" err="1"/>
              <a:t>recognises</a:t>
            </a:r>
            <a:r>
              <a:rPr lang="en-US"/>
              <a:t> someone as a carer and offers support can have a meaningful impact.</a:t>
            </a:r>
            <a:endParaRPr lang="en-GB"/>
          </a:p>
          <a:p>
            <a:r>
              <a:rPr lang="en-US"/>
              <a:t>Early referrals can help prevent carers reaching crisis point and reduce pressure on wider services.</a:t>
            </a:r>
            <a:endParaRPr lang="en-GB"/>
          </a:p>
          <a:p>
            <a:br>
              <a:rPr lang="en-US">
                <a:cs typeface="+mn-lt"/>
              </a:rPr>
            </a:br>
            <a:r>
              <a:rPr lang="en-US"/>
              <a:t>Carers can also contact us directly themselves.</a:t>
            </a:r>
            <a:endParaRPr lang="en-GB"/>
          </a:p>
          <a:p>
            <a:r>
              <a:rPr lang="en-US"/>
              <a:t>Some carers may prefer:</a:t>
            </a:r>
            <a:endParaRPr lang="en-GB"/>
          </a:p>
          <a:p>
            <a:pPr marL="285750" indent="-285750">
              <a:buFont typeface="Arial"/>
              <a:buChar char="•"/>
            </a:pPr>
            <a:r>
              <a:rPr lang="en-US"/>
              <a:t>completing the online form independently, </a:t>
            </a:r>
            <a:endParaRPr lang="en-GB"/>
          </a:p>
          <a:p>
            <a:pPr marL="285750" indent="-285750">
              <a:buFont typeface="Arial"/>
              <a:buChar char="•"/>
            </a:pPr>
            <a:r>
              <a:rPr lang="en-US"/>
              <a:t>speaking to someone over the phone, </a:t>
            </a:r>
            <a:endParaRPr lang="en-GB"/>
          </a:p>
          <a:p>
            <a:pPr marL="285750" indent="-285750">
              <a:buFont typeface="Arial"/>
              <a:buChar char="•"/>
            </a:pPr>
            <a:r>
              <a:rPr lang="en-US"/>
              <a:t>or accessing information at their own pace. </a:t>
            </a:r>
            <a:endParaRPr lang="en-GB"/>
          </a:p>
          <a:p>
            <a:r>
              <a:rPr lang="en-US"/>
              <a:t>Offering different ways to access support helps reduce barriers and encourages engagement.</a:t>
            </a:r>
            <a:endParaRPr lang="en-GB"/>
          </a:p>
          <a:p>
            <a:endParaRPr lang="en-US">
              <a:cs typeface="+mn-lt"/>
            </a:endParaRPr>
          </a:p>
          <a:p>
            <a:r>
              <a:rPr lang="en-GB"/>
              <a:t>The Community Wellbeing Hub professional form provides another route for connecting people with wider support services.</a:t>
            </a:r>
            <a:endParaRPr lang="en-US"/>
          </a:p>
          <a:p>
            <a:r>
              <a:rPr lang="en-GB"/>
              <a:t>This can be particularly useful when carers are experiencing:</a:t>
            </a:r>
          </a:p>
          <a:p>
            <a:pPr marL="171450" indent="-171450">
              <a:buFont typeface="Arial"/>
              <a:buChar char="•"/>
            </a:pPr>
            <a:r>
              <a:rPr lang="en-GB"/>
              <a:t>social isolation, </a:t>
            </a:r>
          </a:p>
          <a:p>
            <a:pPr marL="171450" indent="-171450">
              <a:buFont typeface="Arial"/>
              <a:buChar char="•"/>
            </a:pPr>
            <a:r>
              <a:rPr lang="en-GB"/>
              <a:t>financial pressure, </a:t>
            </a:r>
          </a:p>
          <a:p>
            <a:pPr marL="171450" indent="-171450">
              <a:buFont typeface="Arial"/>
              <a:buChar char="•"/>
            </a:pPr>
            <a:r>
              <a:rPr lang="en-GB"/>
              <a:t>housing concerns, </a:t>
            </a:r>
          </a:p>
          <a:p>
            <a:pPr marL="171450" indent="-171450">
              <a:buFont typeface="Arial"/>
              <a:buChar char="•"/>
            </a:pPr>
            <a:r>
              <a:rPr lang="en-GB"/>
              <a:t>or wellbeing challenges alongside their caring role.” </a:t>
            </a:r>
          </a:p>
          <a:p>
            <a:br>
              <a:rPr lang="en-US"/>
            </a:br>
            <a:endParaRPr lang="en-US"/>
          </a:p>
          <a:p>
            <a:r>
              <a:rPr lang="en-GB"/>
              <a:t>Reassign pathway on RIVIAM</a:t>
            </a:r>
          </a:p>
          <a:p>
            <a:r>
              <a:rPr lang="en-GB"/>
              <a:t>For teams using RIVIAM pathways, reassignment options can help ensure carers are directed to the most appropriate support service quickly and efficiently.</a:t>
            </a:r>
            <a:endParaRPr lang="en-GB">
              <a:ea typeface="Calibri"/>
              <a:cs typeface="Calibri"/>
            </a:endParaRPr>
          </a:p>
          <a:p>
            <a:r>
              <a:rPr lang="en-GB"/>
              <a:t>This supports joined-up working between organisations and helps avoid carers falling through gaps in services.</a:t>
            </a:r>
          </a:p>
          <a:p>
            <a:br>
              <a:rPr lang="en-US">
                <a:cs typeface="+mn-lt"/>
              </a:rPr>
            </a:br>
            <a:r>
              <a:rPr lang="en-US"/>
              <a:t>If you identify someone who may be an unpaid carer, encourage them to seek support early — even if they feel they are ‘coping’.</a:t>
            </a:r>
            <a:endParaRPr lang="en-GB"/>
          </a:p>
          <a:p>
            <a:r>
              <a:rPr lang="en-US"/>
              <a:t>Many carers wait until they are overwhelmed before asking for help.</a:t>
            </a:r>
            <a:endParaRPr lang="en-GB"/>
          </a:p>
          <a:p>
            <a:endParaRPr lang="en-GB"/>
          </a:p>
        </p:txBody>
      </p:sp>
      <p:sp>
        <p:nvSpPr>
          <p:cNvPr id="4" name="Slide Number Placeholder 3"/>
          <p:cNvSpPr>
            <a:spLocks noGrp="1"/>
          </p:cNvSpPr>
          <p:nvPr>
            <p:ph type="sldNum" sz="quarter" idx="5"/>
          </p:nvPr>
        </p:nvSpPr>
        <p:spPr/>
        <p:txBody>
          <a:bodyPr/>
          <a:lstStyle/>
          <a:p>
            <a:fld id="{42AB3D19-2880-410B-A12F-3E4E47E5ACEF}" type="slidenum">
              <a:rPr lang="en-GB" smtClean="0"/>
              <a:t>15</a:t>
            </a:fld>
            <a:endParaRPr lang="en-GB"/>
          </a:p>
        </p:txBody>
      </p:sp>
    </p:spTree>
    <p:extLst>
      <p:ext uri="{BB962C8B-B14F-4D97-AF65-F5344CB8AC3E}">
        <p14:creationId xmlns:p14="http://schemas.microsoft.com/office/powerpoint/2010/main" val="2095293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QR codes and links provide quick access to the online referral forms, making it easier for professionals to connect carers with support quickly and efficiently.</a:t>
            </a:r>
          </a:p>
          <a:p>
            <a:br>
              <a:rPr lang="en-US">
                <a:cs typeface="+mn-lt"/>
              </a:rPr>
            </a:br>
            <a:r>
              <a:rPr lang="en-GB"/>
              <a:t>Adult carers</a:t>
            </a:r>
            <a:endParaRPr lang="en-US">
              <a:ea typeface="Calibri" panose="020F0502020204030204"/>
              <a:cs typeface="Calibri" panose="020F0502020204030204"/>
            </a:endParaRPr>
          </a:p>
          <a:p>
            <a:r>
              <a:rPr lang="en-GB"/>
              <a:t>Adult carers may be supporting:</a:t>
            </a:r>
          </a:p>
          <a:p>
            <a:pPr marL="171450" indent="-171450">
              <a:buFont typeface="Arial"/>
              <a:buChar char="•"/>
            </a:pPr>
            <a:r>
              <a:rPr lang="en-GB"/>
              <a:t>a partner, </a:t>
            </a:r>
          </a:p>
          <a:p>
            <a:pPr marL="171450" indent="-171450">
              <a:buFont typeface="Arial"/>
              <a:buChar char="•"/>
            </a:pPr>
            <a:r>
              <a:rPr lang="en-GB"/>
              <a:t>parent, </a:t>
            </a:r>
          </a:p>
          <a:p>
            <a:pPr marL="171450" indent="-171450">
              <a:buFont typeface="Arial"/>
              <a:buChar char="•"/>
            </a:pPr>
            <a:r>
              <a:rPr lang="en-GB"/>
              <a:t>adult child, </a:t>
            </a:r>
          </a:p>
          <a:p>
            <a:pPr marL="171450" indent="-171450">
              <a:buFont typeface="Arial"/>
              <a:buChar char="•"/>
            </a:pPr>
            <a:r>
              <a:rPr lang="en-GB"/>
              <a:t>friend, </a:t>
            </a:r>
          </a:p>
          <a:p>
            <a:pPr marL="171450" indent="-171450">
              <a:buFont typeface="Arial"/>
              <a:buChar char="•"/>
            </a:pPr>
            <a:r>
              <a:rPr lang="en-GB"/>
              <a:t>or neighbour. </a:t>
            </a:r>
          </a:p>
          <a:p>
            <a:br>
              <a:rPr lang="en-US">
                <a:cs typeface="+mn-lt"/>
              </a:rPr>
            </a:br>
            <a:r>
              <a:rPr lang="en-GB"/>
              <a:t>Young carers</a:t>
            </a:r>
            <a:endParaRPr lang="en-US">
              <a:ea typeface="Calibri" panose="020F0502020204030204"/>
              <a:cs typeface="Calibri" panose="020F0502020204030204"/>
            </a:endParaRPr>
          </a:p>
          <a:p>
            <a:r>
              <a:rPr lang="en-GB"/>
              <a:t>It is also important to remember that carers can be children and young people.</a:t>
            </a:r>
          </a:p>
          <a:p>
            <a:r>
              <a:rPr lang="en-GB"/>
              <a:t>Young carers may support someone in the home due to:</a:t>
            </a:r>
          </a:p>
          <a:p>
            <a:pPr marL="171450" indent="-171450">
              <a:buFont typeface="Arial"/>
              <a:buChar char="•"/>
            </a:pPr>
            <a:r>
              <a:rPr lang="en-GB"/>
              <a:t>illness, </a:t>
            </a:r>
          </a:p>
          <a:p>
            <a:pPr marL="171450" indent="-171450">
              <a:buFont typeface="Arial"/>
              <a:buChar char="•"/>
            </a:pPr>
            <a:r>
              <a:rPr lang="en-GB"/>
              <a:t>disability, </a:t>
            </a:r>
          </a:p>
          <a:p>
            <a:pPr marL="171450" indent="-171450">
              <a:buFont typeface="Arial"/>
              <a:buChar char="•"/>
            </a:pPr>
            <a:r>
              <a:rPr lang="en-GB"/>
              <a:t>mental health difficulties, </a:t>
            </a:r>
          </a:p>
          <a:p>
            <a:pPr marL="171450" indent="-171450">
              <a:buFont typeface="Arial"/>
              <a:buChar char="•"/>
            </a:pPr>
            <a:r>
              <a:rPr lang="en-GB"/>
              <a:t>or substance misuse. </a:t>
            </a:r>
          </a:p>
          <a:p>
            <a:endParaRPr lang="en-GB"/>
          </a:p>
          <a:p>
            <a:r>
              <a:rPr lang="en-GB"/>
              <a:t>Early identification is especially important for young carers so they can access the right support as soon as possible.</a:t>
            </a:r>
          </a:p>
          <a:p>
            <a:br>
              <a:rPr lang="en-US">
                <a:cs typeface="+mn-lt"/>
              </a:rPr>
            </a:br>
            <a:r>
              <a:rPr lang="en-GB"/>
              <a:t>If you are unsure whether someone would benefit from support, it is still worth having the conversation and exploring referral options.</a:t>
            </a:r>
            <a:endParaRPr lang="en-GB">
              <a:ea typeface="Calibri"/>
              <a:cs typeface="Calibri"/>
            </a:endParaRPr>
          </a:p>
          <a:p>
            <a:r>
              <a:rPr lang="en-GB"/>
              <a:t>A referral does not place pressure on the carer — it simply opens access to information, guidance, and support.</a:t>
            </a:r>
          </a:p>
          <a:p>
            <a:br>
              <a:rPr lang="en-US"/>
            </a:br>
            <a:endParaRPr lang="en-GB"/>
          </a:p>
          <a:p>
            <a:r>
              <a:rPr lang="en-GB"/>
              <a:t>These QR codes can be scanned directly by professionals or shared with carers who may wish to self-refer.</a:t>
            </a:r>
          </a:p>
          <a:p>
            <a:endParaRPr lang="en-US"/>
          </a:p>
        </p:txBody>
      </p:sp>
      <p:sp>
        <p:nvSpPr>
          <p:cNvPr id="4" name="Slide Number Placeholder 3"/>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Staying connected and keep carers on your radar after today.</a:t>
            </a:r>
          </a:p>
          <a:p>
            <a:endParaRPr lang="en-US"/>
          </a:p>
          <a:p>
            <a:r>
              <a:rPr lang="en-US"/>
              <a:t>We know professionals are incredibly busy, and guidance, referral pathways, and local support offers can change quickly. Our professional e-news is designed to make it easy for you to stay informed without adding extra workload.</a:t>
            </a:r>
            <a:endParaRPr lang="en-GB"/>
          </a:p>
          <a:p>
            <a:endParaRPr lang="en-US"/>
          </a:p>
          <a:p>
            <a:r>
              <a:rPr lang="en-US"/>
              <a:t>By signing up, you’ll receive:</a:t>
            </a:r>
            <a:endParaRPr lang="en-GB">
              <a:ea typeface="Calibri"/>
              <a:cs typeface="Calibri"/>
            </a:endParaRPr>
          </a:p>
          <a:p>
            <a:pPr marL="285750" indent="-285750">
              <a:buFont typeface="Arial"/>
              <a:buChar char="•"/>
            </a:pPr>
            <a:r>
              <a:rPr lang="en-US"/>
              <a:t>Updates on services and support available for unpaid carers </a:t>
            </a:r>
            <a:endParaRPr lang="en-GB"/>
          </a:p>
          <a:p>
            <a:pPr marL="285750" indent="-285750">
              <a:buFont typeface="Arial"/>
              <a:buChar char="•"/>
            </a:pPr>
            <a:r>
              <a:rPr lang="en-US"/>
              <a:t>Information about training opportunities and events </a:t>
            </a:r>
            <a:endParaRPr lang="en-GB"/>
          </a:p>
          <a:p>
            <a:pPr marL="285750" indent="-285750">
              <a:buFont typeface="Arial"/>
              <a:buChar char="•"/>
            </a:pPr>
            <a:r>
              <a:rPr lang="en-US"/>
              <a:t>Changes to referral pathways and local resources </a:t>
            </a:r>
            <a:endParaRPr lang="en-GB"/>
          </a:p>
          <a:p>
            <a:pPr marL="285750" indent="-285750">
              <a:buFont typeface="Arial"/>
              <a:buChar char="•"/>
            </a:pPr>
            <a:r>
              <a:rPr lang="en-US"/>
              <a:t>Awareness campaigns and carers-focused initiatives </a:t>
            </a:r>
            <a:endParaRPr lang="en-GB"/>
          </a:p>
          <a:p>
            <a:pPr marL="285750" indent="-285750">
              <a:buFont typeface="Arial"/>
              <a:buChar char="•"/>
            </a:pPr>
            <a:r>
              <a:rPr lang="en-US"/>
              <a:t>Practical tools and resources you can use in your role </a:t>
            </a:r>
            <a:endParaRPr lang="en-GB"/>
          </a:p>
          <a:p>
            <a:endParaRPr lang="en-US"/>
          </a:p>
          <a:p>
            <a:r>
              <a:rPr lang="en-US"/>
              <a:t>It’s also a helpful way to keep carer awareness active within your team and </a:t>
            </a:r>
            <a:r>
              <a:rPr lang="en-US" err="1"/>
              <a:t>organisation</a:t>
            </a:r>
            <a:r>
              <a:rPr lang="en-US"/>
              <a:t>. Sometimes a short update or reminder is all it takes for a professional to </a:t>
            </a:r>
            <a:r>
              <a:rPr lang="en-US" err="1"/>
              <a:t>recognise</a:t>
            </a:r>
            <a:r>
              <a:rPr lang="en-US"/>
              <a:t> a hidden carer and start an important conversation.</a:t>
            </a:r>
            <a:endParaRPr lang="en-GB">
              <a:ea typeface="Calibri"/>
              <a:cs typeface="Calibri"/>
            </a:endParaRPr>
          </a:p>
          <a:p>
            <a:endParaRPr lang="en-US"/>
          </a:p>
          <a:p>
            <a:r>
              <a:rPr lang="en-US"/>
              <a:t>The QR code on the screen will take you directly to the sign-up page. It only takes a moment to register, and we’d really encourage you to join so we can continue working together to identify and support unpaid carers earlier.</a:t>
            </a:r>
            <a:endParaRPr lang="en-GB"/>
          </a:p>
          <a:p>
            <a:r>
              <a:rPr lang="en-US"/>
              <a:t>Please also feel free to share the sign-up link with colleagues and teams who may benefit from these updates.</a:t>
            </a:r>
            <a:endParaRPr lang="en-GB"/>
          </a:p>
          <a:p>
            <a:endParaRPr lang="en-US"/>
          </a:p>
        </p:txBody>
      </p:sp>
      <p:sp>
        <p:nvSpPr>
          <p:cNvPr id="4" name="Slide Number Placeholder 3"/>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a:t>One of the key ways we support unpaid carers is through our Freephone Support Line.</a:t>
            </a:r>
          </a:p>
          <a:p>
            <a:r>
              <a:rPr lang="en-US"/>
              <a:t>Our Support Line is open Monday to Friday, from 9am until 1pm, and it’s available not only for unpaid carers themselves, but also for professionals who may need advice, guidance, or support around a caring situation.</a:t>
            </a:r>
            <a:endParaRPr lang="en-US">
              <a:ea typeface="Calibri"/>
              <a:cs typeface="Calibri"/>
            </a:endParaRPr>
          </a:p>
          <a:p>
            <a:endParaRPr lang="en-US"/>
          </a:p>
          <a:p>
            <a:r>
              <a:rPr lang="en-US"/>
              <a:t>Professionals often contact us when they’re unsure whether someone identifies as a carer, when they want advice about available support, or when they’d like guidance on making a referral. We’re always happy to have those conversations.</a:t>
            </a:r>
            <a:endParaRPr lang="en-US">
              <a:ea typeface="Calibri" panose="020F0502020204030204"/>
              <a:cs typeface="Calibri" panose="020F0502020204030204"/>
            </a:endParaRPr>
          </a:p>
          <a:p>
            <a:endParaRPr lang="en-US"/>
          </a:p>
          <a:p>
            <a:r>
              <a:rPr lang="en-US"/>
              <a:t>For unpaid carers, the Support Line can be the first step in accessing emotional support, practical advice, benefits guidance, wellbeing opportunities, or ongoing support from our team.</a:t>
            </a:r>
          </a:p>
          <a:p>
            <a:r>
              <a:rPr lang="en-US"/>
              <a:t>Sometimes carers don’t feel ready to complete an online form, so simply encouraging them to give us a call can make support feel more accessible and less overwhelming.</a:t>
            </a:r>
            <a:endParaRPr lang="en-US">
              <a:ea typeface="Calibri"/>
              <a:cs typeface="Calibri"/>
            </a:endParaRPr>
          </a:p>
          <a:p>
            <a:endParaRPr lang="en-US"/>
          </a:p>
          <a:p>
            <a:r>
              <a:rPr lang="en-US"/>
              <a:t>Please keep our number visible within your teams and services, and don’t hesitate to use the line yourselves if you need advice or want to discuss how best to support a carer.</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42AB3D19-2880-410B-A12F-3E4E47E5ACEF}" type="slidenum">
              <a:rPr lang="en-GB"/>
              <a:t>18</a:t>
            </a:fld>
            <a:endParaRPr lang="en-GB"/>
          </a:p>
        </p:txBody>
      </p:sp>
    </p:spTree>
    <p:extLst>
      <p:ext uri="{BB962C8B-B14F-4D97-AF65-F5344CB8AC3E}">
        <p14:creationId xmlns:p14="http://schemas.microsoft.com/office/powerpoint/2010/main" val="1129149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Any questions?</a:t>
            </a:r>
          </a:p>
        </p:txBody>
      </p:sp>
      <p:sp>
        <p:nvSpPr>
          <p:cNvPr id="4" name="Slide Number Placeholder 3"/>
          <p:cNvSpPr>
            <a:spLocks noGrp="1"/>
          </p:cNvSpPr>
          <p:nvPr>
            <p:ph type="sldNum" sz="quarter" idx="5"/>
          </p:nvPr>
        </p:nvSpPr>
        <p:spPr/>
        <p:txBody>
          <a:bodyPr/>
          <a:lstStyle/>
          <a:p>
            <a:fld id="{42AB3D19-2880-410B-A12F-3E4E47E5ACEF}" type="slidenum">
              <a:rPr lang="en-GB" smtClean="0"/>
              <a:t>19</a:t>
            </a:fld>
            <a:endParaRPr lang="en-GB"/>
          </a:p>
        </p:txBody>
      </p:sp>
    </p:spTree>
    <p:extLst>
      <p:ext uri="{BB962C8B-B14F-4D97-AF65-F5344CB8AC3E}">
        <p14:creationId xmlns:p14="http://schemas.microsoft.com/office/powerpoint/2010/main" val="136484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all for your time today.</a:t>
            </a:r>
          </a:p>
          <a:p>
            <a:endParaRPr lang="en-US"/>
          </a:p>
          <a:p>
            <a:r>
              <a:rPr lang="en-US"/>
              <a:t>We hope this session has helped highlight the important role professionals play in </a:t>
            </a:r>
            <a:r>
              <a:rPr lang="en-US" err="1"/>
              <a:t>recognising</a:t>
            </a:r>
            <a:r>
              <a:rPr lang="en-US"/>
              <a:t> and supporting unpaid carers early. Small conversations, simple questions, and timely referrals can make a huge difference to someone’s wellbeing and ability to continue caring safely and sustainably.</a:t>
            </a:r>
            <a:endParaRPr lang="en-GB"/>
          </a:p>
          <a:p>
            <a:endParaRPr lang="en-US"/>
          </a:p>
          <a:p>
            <a:r>
              <a:rPr lang="en-US"/>
              <a:t>We’d encourage you to take away the key messages from today:</a:t>
            </a:r>
            <a:endParaRPr lang="en-GB"/>
          </a:p>
          <a:p>
            <a:pPr marL="285750" indent="-285750">
              <a:buFont typeface="Arial"/>
              <a:buChar char="•"/>
            </a:pPr>
            <a:r>
              <a:rPr lang="en-US"/>
              <a:t>Think carer </a:t>
            </a:r>
            <a:endParaRPr lang="en-GB"/>
          </a:p>
          <a:p>
            <a:pPr marL="285750" indent="-285750">
              <a:buFont typeface="Arial"/>
              <a:buChar char="•"/>
            </a:pPr>
            <a:r>
              <a:rPr lang="en-US"/>
              <a:t>Recognise carers early </a:t>
            </a:r>
            <a:endParaRPr lang="en-GB"/>
          </a:p>
          <a:p>
            <a:pPr marL="285750" indent="-285750">
              <a:buFont typeface="Arial"/>
              <a:buChar char="•"/>
            </a:pPr>
            <a:r>
              <a:rPr lang="en-US"/>
              <a:t>Respond with empathy and understanding </a:t>
            </a:r>
            <a:endParaRPr lang="en-GB"/>
          </a:p>
          <a:p>
            <a:pPr marL="285750" indent="-285750">
              <a:buFont typeface="Arial"/>
              <a:buChar char="•"/>
            </a:pPr>
            <a:r>
              <a:rPr lang="en-US"/>
              <a:t>Refer into support as soon as possible </a:t>
            </a:r>
            <a:endParaRPr lang="en-GB"/>
          </a:p>
          <a:p>
            <a:endParaRPr lang="en-US"/>
          </a:p>
          <a:p>
            <a:r>
              <a:rPr lang="en-US"/>
              <a:t>Please remember that you are not expected to have all the answers — our role is to work alongside you and provide ongoing support for carers and professionals across B&amp;NES.</a:t>
            </a:r>
            <a:endParaRPr lang="en-GB">
              <a:ea typeface="Calibri"/>
              <a:cs typeface="Calibri"/>
            </a:endParaRPr>
          </a:p>
          <a:p>
            <a:endParaRPr lang="en-US"/>
          </a:p>
          <a:p>
            <a:r>
              <a:rPr lang="en-US"/>
              <a:t>We’d really value continuing to work in partnership with you, so please stay connected through our professional e-news, share information within your teams, and contact us whenever you need advice or guidance.</a:t>
            </a:r>
            <a:endParaRPr lang="en-GB">
              <a:ea typeface="Calibri"/>
              <a:cs typeface="Calibri"/>
            </a:endParaRPr>
          </a:p>
          <a:p>
            <a:endParaRPr lang="en-US"/>
          </a:p>
          <a:p>
            <a:r>
              <a:rPr lang="en-US"/>
              <a:t>Thank you again for the work you do every day to support unpaid carers and the people they care for.</a:t>
            </a:r>
            <a:endParaRPr lang="en-GB"/>
          </a:p>
          <a:p>
            <a:endParaRPr lang="en-US"/>
          </a:p>
          <a:p>
            <a:r>
              <a:rPr lang="en-US"/>
              <a:t>Are there any final questions before we finish?</a:t>
            </a:r>
            <a:endParaRPr lang="en-GB"/>
          </a:p>
          <a:p>
            <a:endParaRPr lang="en-GB"/>
          </a:p>
        </p:txBody>
      </p:sp>
      <p:sp>
        <p:nvSpPr>
          <p:cNvPr id="4" name="Slide Number Placeholder 3"/>
          <p:cNvSpPr>
            <a:spLocks noGrp="1"/>
          </p:cNvSpPr>
          <p:nvPr>
            <p:ph type="sldNum" sz="quarter" idx="5"/>
          </p:nvPr>
        </p:nvSpPr>
        <p:spPr/>
        <p:txBody>
          <a:bodyPr/>
          <a:lstStyle/>
          <a:p>
            <a:fld id="{42AB3D19-2880-410B-A12F-3E4E47E5ACEF}" type="slidenum">
              <a:rPr lang="en-GB" smtClean="0"/>
              <a:t>20</a:t>
            </a:fld>
            <a:endParaRPr lang="en-GB"/>
          </a:p>
        </p:txBody>
      </p:sp>
    </p:spTree>
    <p:extLst>
      <p:ext uri="{BB962C8B-B14F-4D97-AF65-F5344CB8AC3E}">
        <p14:creationId xmlns:p14="http://schemas.microsoft.com/office/powerpoint/2010/main" val="177589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29E41B9-5E03-4322-838C-A7371293AA1D}"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3C638D-F77C-495A-A136-11D747E9278C}" type="slidenum">
              <a:rPr lang="en-GB" smtClean="0"/>
              <a:t>‹#›</a:t>
            </a:fld>
            <a:endParaRPr lang="en-GB"/>
          </a:p>
        </p:txBody>
      </p:sp>
    </p:spTree>
    <p:extLst>
      <p:ext uri="{BB962C8B-B14F-4D97-AF65-F5344CB8AC3E}">
        <p14:creationId xmlns:p14="http://schemas.microsoft.com/office/powerpoint/2010/main" val="1333655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9E41B9-5E03-4322-838C-A7371293AA1D}"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3C638D-F77C-495A-A136-11D747E9278C}" type="slidenum">
              <a:rPr lang="en-GB" smtClean="0"/>
              <a:t>‹#›</a:t>
            </a:fld>
            <a:endParaRPr lang="en-GB"/>
          </a:p>
        </p:txBody>
      </p:sp>
    </p:spTree>
    <p:extLst>
      <p:ext uri="{BB962C8B-B14F-4D97-AF65-F5344CB8AC3E}">
        <p14:creationId xmlns:p14="http://schemas.microsoft.com/office/powerpoint/2010/main" val="1666586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9E41B9-5E03-4322-838C-A7371293AA1D}"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3C638D-F77C-495A-A136-11D747E9278C}" type="slidenum">
              <a:rPr lang="en-GB" smtClean="0"/>
              <a:t>‹#›</a:t>
            </a:fld>
            <a:endParaRPr lang="en-GB"/>
          </a:p>
        </p:txBody>
      </p:sp>
    </p:spTree>
    <p:extLst>
      <p:ext uri="{BB962C8B-B14F-4D97-AF65-F5344CB8AC3E}">
        <p14:creationId xmlns:p14="http://schemas.microsoft.com/office/powerpoint/2010/main" val="1393856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29E41B9-5E03-4322-838C-A7371293AA1D}"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3C638D-F77C-495A-A136-11D747E9278C}" type="slidenum">
              <a:rPr lang="en-GB" smtClean="0"/>
              <a:t>‹#›</a:t>
            </a:fld>
            <a:endParaRPr lang="en-GB"/>
          </a:p>
        </p:txBody>
      </p:sp>
    </p:spTree>
    <p:extLst>
      <p:ext uri="{BB962C8B-B14F-4D97-AF65-F5344CB8AC3E}">
        <p14:creationId xmlns:p14="http://schemas.microsoft.com/office/powerpoint/2010/main" val="154517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29E41B9-5E03-4322-838C-A7371293AA1D}" type="datetimeFigureOut">
              <a:rPr lang="en-GB" smtClean="0"/>
              <a:t>24/09/2026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3C638D-F77C-495A-A136-11D747E9278C}" type="slidenum">
              <a:rPr lang="en-GB" smtClean="0"/>
              <a:t>‹#›</a:t>
            </a:fld>
            <a:endParaRPr lang="en-GB"/>
          </a:p>
        </p:txBody>
      </p:sp>
    </p:spTree>
    <p:extLst>
      <p:ext uri="{BB962C8B-B14F-4D97-AF65-F5344CB8AC3E}">
        <p14:creationId xmlns:p14="http://schemas.microsoft.com/office/powerpoint/2010/main" val="3195227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29E41B9-5E03-4322-838C-A7371293AA1D}"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3C638D-F77C-495A-A136-11D747E9278C}" type="slidenum">
              <a:rPr lang="en-GB" smtClean="0"/>
              <a:t>‹#›</a:t>
            </a:fld>
            <a:endParaRPr lang="en-GB"/>
          </a:p>
        </p:txBody>
      </p:sp>
    </p:spTree>
    <p:extLst>
      <p:ext uri="{BB962C8B-B14F-4D97-AF65-F5344CB8AC3E}">
        <p14:creationId xmlns:p14="http://schemas.microsoft.com/office/powerpoint/2010/main" val="1877881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E41B9-5E03-4322-838C-A7371293AA1D}" type="datetimeFigureOut">
              <a:rPr lang="en-GB" smtClean="0"/>
              <a:t>24/09/2026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3C638D-F77C-495A-A136-11D747E9278C}" type="slidenum">
              <a:rPr lang="en-GB" smtClean="0"/>
              <a:t>‹#›</a:t>
            </a:fld>
            <a:endParaRPr lang="en-GB"/>
          </a:p>
        </p:txBody>
      </p:sp>
    </p:spTree>
    <p:extLst>
      <p:ext uri="{BB962C8B-B14F-4D97-AF65-F5344CB8AC3E}">
        <p14:creationId xmlns:p14="http://schemas.microsoft.com/office/powerpoint/2010/main" val="217974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9E41B9-5E03-4322-838C-A7371293AA1D}"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3C638D-F77C-495A-A136-11D747E9278C}" type="slidenum">
              <a:rPr lang="en-GB" smtClean="0"/>
              <a:t>‹#›</a:t>
            </a:fld>
            <a:endParaRPr lang="en-GB"/>
          </a:p>
        </p:txBody>
      </p:sp>
    </p:spTree>
    <p:extLst>
      <p:ext uri="{BB962C8B-B14F-4D97-AF65-F5344CB8AC3E}">
        <p14:creationId xmlns:p14="http://schemas.microsoft.com/office/powerpoint/2010/main" val="158271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9E41B9-5E03-4322-838C-A7371293AA1D}"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3C638D-F77C-495A-A136-11D747E9278C}" type="slidenum">
              <a:rPr lang="en-GB" smtClean="0"/>
              <a:t>‹#›</a:t>
            </a:fld>
            <a:endParaRPr lang="en-GB"/>
          </a:p>
        </p:txBody>
      </p:sp>
    </p:spTree>
    <p:extLst>
      <p:ext uri="{BB962C8B-B14F-4D97-AF65-F5344CB8AC3E}">
        <p14:creationId xmlns:p14="http://schemas.microsoft.com/office/powerpoint/2010/main" val="1862060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9E41B9-5E03-4322-838C-A7371293AA1D}"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3C638D-F77C-495A-A136-11D747E9278C}" type="slidenum">
              <a:rPr lang="en-GB" smtClean="0"/>
              <a:t>‹#›</a:t>
            </a:fld>
            <a:endParaRPr lang="en-GB"/>
          </a:p>
        </p:txBody>
      </p:sp>
    </p:spTree>
    <p:extLst>
      <p:ext uri="{BB962C8B-B14F-4D97-AF65-F5344CB8AC3E}">
        <p14:creationId xmlns:p14="http://schemas.microsoft.com/office/powerpoint/2010/main" val="2058876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9E41B9-5E03-4322-838C-A7371293AA1D}"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3C638D-F77C-495A-A136-11D747E9278C}" type="slidenum">
              <a:rPr lang="en-GB" smtClean="0"/>
              <a:t>‹#›</a:t>
            </a:fld>
            <a:endParaRPr lang="en-GB"/>
          </a:p>
        </p:txBody>
      </p:sp>
    </p:spTree>
    <p:extLst>
      <p:ext uri="{BB962C8B-B14F-4D97-AF65-F5344CB8AC3E}">
        <p14:creationId xmlns:p14="http://schemas.microsoft.com/office/powerpoint/2010/main" val="4187811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1384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0037514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0900380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40"/>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49"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3328040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4"/>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4"/>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3432252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dirty="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45943725"/>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C764DE79-268F-4C1A-8933-263129D2AF90}" type="datetimeFigureOut">
              <a:rPr lang="en-US" dirty="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81436096"/>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50117821"/>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9623578"/>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6042148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72706318"/>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9"/>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1" y="365125"/>
            <a:ext cx="7734300" cy="581183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01244847"/>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7172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9E41B9-5E03-4322-838C-A7371293AA1D}" type="datetimeFigureOut">
              <a:rPr lang="en-GB" smtClean="0"/>
              <a:t>24/09/2026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3C638D-F77C-495A-A136-11D747E9278C}" type="slidenum">
              <a:rPr lang="en-GB" smtClean="0"/>
              <a:t>‹#›</a:t>
            </a:fld>
            <a:endParaRPr lang="en-GB"/>
          </a:p>
        </p:txBody>
      </p:sp>
    </p:spTree>
    <p:extLst>
      <p:ext uri="{BB962C8B-B14F-4D97-AF65-F5344CB8AC3E}">
        <p14:creationId xmlns:p14="http://schemas.microsoft.com/office/powerpoint/2010/main" val="849320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4"/>
            <a:ext cx="10515600" cy="43513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9/24/2026</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67171956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ideo" Target="https://www.youtube.com/embed/H7-9adFBxAw?start=4&amp;feature=oembed" TargetMode="Externa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s://banescarerscentre.org.uk/for-professionals/adult-carers-referral-for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4.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F42EF4-0045-0CAE-AA75-E2E3B2AE6E70}"/>
              </a:ext>
            </a:extLst>
          </p:cNvPr>
          <p:cNvPicPr>
            <a:picLocks noChangeAspect="1"/>
          </p:cNvPicPr>
          <p:nvPr/>
        </p:nvPicPr>
        <p:blipFill>
          <a:blip r:embed="rId3"/>
          <a:srcRect t="17066" b="17136"/>
          <a:stretch>
            <a:fillRect/>
          </a:stretch>
        </p:blipFill>
        <p:spPr>
          <a:xfrm>
            <a:off x="3815443" y="533095"/>
            <a:ext cx="4561115" cy="3001109"/>
          </a:xfrm>
          <a:prstGeom prst="rect">
            <a:avLst/>
          </a:prstGeom>
        </p:spPr>
      </p:pic>
      <p:sp>
        <p:nvSpPr>
          <p:cNvPr id="7" name="Text 1">
            <a:extLst>
              <a:ext uri="{FF2B5EF4-FFF2-40B4-BE49-F238E27FC236}">
                <a16:creationId xmlns:a16="http://schemas.microsoft.com/office/drawing/2014/main" id="{00304219-8B05-23F9-7C38-BA24AE9DDD24}"/>
              </a:ext>
            </a:extLst>
          </p:cNvPr>
          <p:cNvSpPr/>
          <p:nvPr/>
        </p:nvSpPr>
        <p:spPr>
          <a:xfrm>
            <a:off x="609600" y="3429000"/>
            <a:ext cx="10972800" cy="1463040"/>
          </a:xfrm>
          <a:prstGeom prst="rect">
            <a:avLst/>
          </a:prstGeom>
          <a:noFill/>
          <a:ln/>
        </p:spPr>
        <p:txBody>
          <a:bodyPr wrap="square" rtlCol="0" anchor="ctr"/>
          <a:lstStyle/>
          <a:p>
            <a:pPr algn="ctr"/>
            <a:r>
              <a:rPr lang="en-GB" sz="5400" b="1" dirty="0">
                <a:solidFill>
                  <a:srgbClr val="287E5A"/>
                </a:solidFill>
                <a:latin typeface="Museo Sans Rounded 900" panose="02000000000000000000" pitchFamily="50" charset="0"/>
                <a:ea typeface="Calibri" pitchFamily="34" charset="-122"/>
                <a:cs typeface="Calibri" pitchFamily="34" charset="-120"/>
              </a:rPr>
              <a:t>Who is caring for the carer? </a:t>
            </a:r>
            <a:endParaRPr lang="en-US" sz="5333" dirty="0">
              <a:solidFill>
                <a:schemeClr val="accent1">
                  <a:lumMod val="50000"/>
                </a:schemeClr>
              </a:solidFill>
              <a:latin typeface="Museo Sans Rounded 900" panose="02000000000000000000" pitchFamily="50" charset="0"/>
              <a:cs typeface="Calibri" panose="020F0502020204030204" pitchFamily="34" charset="0"/>
            </a:endParaRPr>
          </a:p>
        </p:txBody>
      </p:sp>
      <p:sp>
        <p:nvSpPr>
          <p:cNvPr id="8" name="Text 2">
            <a:extLst>
              <a:ext uri="{FF2B5EF4-FFF2-40B4-BE49-F238E27FC236}">
                <a16:creationId xmlns:a16="http://schemas.microsoft.com/office/drawing/2014/main" id="{A4C498A3-4180-89DB-916C-5A0D79E627A8}"/>
              </a:ext>
            </a:extLst>
          </p:cNvPr>
          <p:cNvSpPr/>
          <p:nvPr/>
        </p:nvSpPr>
        <p:spPr>
          <a:xfrm>
            <a:off x="609600" y="5010912"/>
            <a:ext cx="10972800" cy="722376"/>
          </a:xfrm>
          <a:prstGeom prst="rect">
            <a:avLst/>
          </a:prstGeom>
          <a:noFill/>
          <a:ln/>
        </p:spPr>
        <p:txBody>
          <a:bodyPr wrap="square" rtlCol="0" anchor="ctr"/>
          <a:lstStyle/>
          <a:p>
            <a:pPr algn="ctr"/>
            <a:r>
              <a:rPr lang="en-GB" sz="3200" b="1" dirty="0">
                <a:solidFill>
                  <a:schemeClr val="accent1">
                    <a:lumMod val="50000"/>
                  </a:schemeClr>
                </a:solidFill>
                <a:latin typeface="Museo Sans Rounded 700" panose="02000000000000000000" pitchFamily="50" charset="0"/>
                <a:ea typeface="Calibri" pitchFamily="34" charset="-122"/>
                <a:cs typeface="Calibri" panose="020F0502020204030204" pitchFamily="34" charset="0"/>
              </a:rPr>
              <a:t>Early identification of unpaid carers to improve outcomes in Bath and North East Somerset</a:t>
            </a:r>
            <a:endParaRPr lang="en-GB" sz="3200" b="1" dirty="0">
              <a:solidFill>
                <a:srgbClr val="287E5A"/>
              </a:solidFill>
              <a:latin typeface="Museo Sans Rounded 700" panose="02000000000000000000" pitchFamily="50" charset="0"/>
              <a:ea typeface="Calibri" pitchFamily="34" charset="-122"/>
              <a:cs typeface="Calibri" pitchFamily="34" charset="-120"/>
            </a:endParaRPr>
          </a:p>
        </p:txBody>
      </p:sp>
    </p:spTree>
    <p:extLst>
      <p:ext uri="{BB962C8B-B14F-4D97-AF65-F5344CB8AC3E}">
        <p14:creationId xmlns:p14="http://schemas.microsoft.com/office/powerpoint/2010/main" val="4235549271"/>
      </p:ext>
    </p:extLst>
  </p:cSld>
  <p:clrMapOvr>
    <a:masterClrMapping/>
  </p:clrMapOvr>
  <mc:AlternateContent xmlns:mc="http://schemas.openxmlformats.org/markup-compatibility/2006" xmlns:p14="http://schemas.microsoft.com/office/powerpoint/2010/main">
    <mc:Choice Requires="p14">
      <p:transition spd="slow" p14:dur="2000" advTm="4332"/>
    </mc:Choice>
    <mc:Fallback xmlns="">
      <p:transition spd="slow" advTm="43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7C39879-6B5B-7AE7-632E-3C5D9367D350}"/>
              </a:ext>
            </a:extLst>
          </p:cNvPr>
          <p:cNvPicPr>
            <a:picLocks noChangeAspect="1"/>
          </p:cNvPicPr>
          <p:nvPr/>
        </p:nvPicPr>
        <p:blipFill>
          <a:blip r:embed="rId3"/>
          <a:srcRect l="9886"/>
          <a:stretch>
            <a:fillRect/>
          </a:stretch>
        </p:blipFill>
        <p:spPr>
          <a:xfrm>
            <a:off x="-1" y="0"/>
            <a:ext cx="11363479" cy="6858000"/>
          </a:xfrm>
          <a:prstGeom prst="rect">
            <a:avLst/>
          </a:prstGeom>
        </p:spPr>
      </p:pic>
      <p:sp>
        <p:nvSpPr>
          <p:cNvPr id="19" name="TextBox 18">
            <a:extLst>
              <a:ext uri="{FF2B5EF4-FFF2-40B4-BE49-F238E27FC236}">
                <a16:creationId xmlns:a16="http://schemas.microsoft.com/office/drawing/2014/main" id="{93E8BC21-D5D3-1469-57A6-533BF8AE7086}"/>
              </a:ext>
            </a:extLst>
          </p:cNvPr>
          <p:cNvSpPr txBox="1"/>
          <p:nvPr/>
        </p:nvSpPr>
        <p:spPr>
          <a:xfrm>
            <a:off x="6177696" y="0"/>
            <a:ext cx="5939034" cy="6858000"/>
          </a:xfrm>
          <a:prstGeom prst="rect">
            <a:avLst/>
          </a:prstGeom>
          <a:solidFill>
            <a:schemeClr val="bg1"/>
          </a:solidFill>
        </p:spPr>
        <p:txBody>
          <a:bodyPr wrap="square" rtlCol="0">
            <a:spAutoFit/>
          </a:bodyPr>
          <a:lstStyle/>
          <a:p>
            <a:endParaRPr lang="en-GB"/>
          </a:p>
        </p:txBody>
      </p:sp>
      <p:pic>
        <p:nvPicPr>
          <p:cNvPr id="16" name="Picture 15">
            <a:extLst>
              <a:ext uri="{FF2B5EF4-FFF2-40B4-BE49-F238E27FC236}">
                <a16:creationId xmlns:a16="http://schemas.microsoft.com/office/drawing/2014/main" id="{0BC95258-D827-64CE-AC84-616753C2C14A}"/>
              </a:ext>
            </a:extLst>
          </p:cNvPr>
          <p:cNvPicPr>
            <a:picLocks noGrp="1" noRot="1" noChangeAspect="1" noMove="1" noResize="1" noEditPoints="1" noAdjustHandles="1" noChangeArrowheads="1" noChangeShapeType="1" noCrop="1"/>
          </p:cNvPicPr>
          <p:nvPr/>
        </p:nvPicPr>
        <p:blipFill>
          <a:blip r:embed="rId4"/>
          <a:srcRect t="17066" b="17136"/>
          <a:stretch>
            <a:fillRect/>
          </a:stretch>
        </p:blipFill>
        <p:spPr>
          <a:xfrm>
            <a:off x="10572347" y="119576"/>
            <a:ext cx="1582136" cy="1041009"/>
          </a:xfrm>
          <a:prstGeom prst="rect">
            <a:avLst/>
          </a:prstGeom>
        </p:spPr>
      </p:pic>
      <p:sp>
        <p:nvSpPr>
          <p:cNvPr id="2" name="Text 0"/>
          <p:cNvSpPr/>
          <p:nvPr/>
        </p:nvSpPr>
        <p:spPr>
          <a:xfrm>
            <a:off x="6711624" y="640080"/>
            <a:ext cx="4871177" cy="4192932"/>
          </a:xfrm>
          <a:prstGeom prst="rect">
            <a:avLst/>
          </a:prstGeom>
          <a:noFill/>
          <a:ln/>
        </p:spPr>
        <p:txBody>
          <a:bodyPr wrap="square" lIns="0" tIns="0" rIns="0" bIns="0" rtlCol="0" anchor="ctr"/>
          <a:lstStyle/>
          <a:p>
            <a:pPr algn="ctr"/>
            <a:r>
              <a:rPr lang="en-GB" sz="4400" b="1" dirty="0">
                <a:solidFill>
                  <a:srgbClr val="273464"/>
                </a:solidFill>
                <a:latin typeface="Museo Sans Rounded 900"/>
              </a:rPr>
              <a:t>If you look after someone, </a:t>
            </a:r>
            <a:br>
              <a:rPr lang="en-GB" sz="4400" b="1" dirty="0">
                <a:solidFill>
                  <a:srgbClr val="273464"/>
                </a:solidFill>
                <a:latin typeface="Museo Sans Rounded 900"/>
              </a:rPr>
            </a:br>
            <a:r>
              <a:rPr lang="en-GB" sz="5400" b="1" dirty="0">
                <a:solidFill>
                  <a:srgbClr val="273464"/>
                </a:solidFill>
                <a:latin typeface="Museo Sans Rounded 900"/>
              </a:rPr>
              <a:t>Who looks after you?</a:t>
            </a:r>
          </a:p>
        </p:txBody>
      </p:sp>
      <p:sp>
        <p:nvSpPr>
          <p:cNvPr id="3" name="Text 1"/>
          <p:cNvSpPr/>
          <p:nvPr/>
        </p:nvSpPr>
        <p:spPr>
          <a:xfrm>
            <a:off x="6404012" y="4517135"/>
            <a:ext cx="5486400" cy="1993393"/>
          </a:xfrm>
          <a:prstGeom prst="rect">
            <a:avLst/>
          </a:prstGeom>
          <a:noFill/>
          <a:ln/>
        </p:spPr>
        <p:txBody>
          <a:bodyPr wrap="square" rtlCol="0" anchor="ctr"/>
          <a:lstStyle/>
          <a:p>
            <a:pPr algn="ctr"/>
            <a:r>
              <a:rPr lang="en-GB" sz="2133" b="1" dirty="0">
                <a:solidFill>
                  <a:srgbClr val="287E5A"/>
                </a:solidFill>
                <a:latin typeface="Museo Sans Rounded 700" panose="02000000000000000000" pitchFamily="50" charset="0"/>
              </a:rPr>
              <a:t>Many unpaid carers never ask for help — because they don’t realise support exists or that they’re in a caring role.</a:t>
            </a:r>
            <a:br>
              <a:rPr lang="en-GB" sz="2133" b="1" dirty="0">
                <a:solidFill>
                  <a:srgbClr val="287E5A"/>
                </a:solidFill>
                <a:latin typeface="Museo Sans Rounded 700" panose="02000000000000000000" pitchFamily="50" charset="0"/>
              </a:rPr>
            </a:br>
            <a:endParaRPr lang="en-GB" sz="2133" b="1" dirty="0">
              <a:solidFill>
                <a:srgbClr val="287E5A"/>
              </a:solidFill>
              <a:latin typeface="Museo Sans Rounded 700" panose="02000000000000000000" pitchFamily="50" charset="0"/>
            </a:endParaRPr>
          </a:p>
          <a:p>
            <a:pPr algn="ctr"/>
            <a:r>
              <a:rPr lang="en-GB" sz="2133" b="1" dirty="0">
                <a:solidFill>
                  <a:srgbClr val="287E5A"/>
                </a:solidFill>
                <a:latin typeface="Museo Sans Rounded 700" panose="02000000000000000000" pitchFamily="50" charset="0"/>
              </a:rPr>
              <a:t>Recognising carers early can help prevent crisis down the line.</a:t>
            </a:r>
          </a:p>
        </p:txBody>
      </p:sp>
      <p:sp>
        <p:nvSpPr>
          <p:cNvPr id="20" name="Shape 6">
            <a:extLst>
              <a:ext uri="{FF2B5EF4-FFF2-40B4-BE49-F238E27FC236}">
                <a16:creationId xmlns:a16="http://schemas.microsoft.com/office/drawing/2014/main" id="{7A48DBFE-1F9A-0663-7DB1-957705F2D704}"/>
              </a:ext>
            </a:extLst>
          </p:cNvPr>
          <p:cNvSpPr/>
          <p:nvPr/>
        </p:nvSpPr>
        <p:spPr>
          <a:xfrm>
            <a:off x="223651" y="4781897"/>
            <a:ext cx="4664193" cy="1642621"/>
          </a:xfrm>
          <a:prstGeom prst="rect">
            <a:avLst/>
          </a:prstGeom>
          <a:solidFill>
            <a:srgbClr val="8BBAE7"/>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 </a:t>
            </a:r>
          </a:p>
        </p:txBody>
      </p:sp>
      <p:sp>
        <p:nvSpPr>
          <p:cNvPr id="21" name="Text 7">
            <a:extLst>
              <a:ext uri="{FF2B5EF4-FFF2-40B4-BE49-F238E27FC236}">
                <a16:creationId xmlns:a16="http://schemas.microsoft.com/office/drawing/2014/main" id="{F489E33A-5D9D-AF0C-508C-74BC0E9582B5}"/>
              </a:ext>
            </a:extLst>
          </p:cNvPr>
          <p:cNvSpPr/>
          <p:nvPr/>
        </p:nvSpPr>
        <p:spPr>
          <a:xfrm>
            <a:off x="173735" y="4955632"/>
            <a:ext cx="4764024" cy="1295150"/>
          </a:xfrm>
          <a:prstGeom prst="rect">
            <a:avLst/>
          </a:prstGeom>
          <a:noFill/>
          <a:ln/>
        </p:spPr>
        <p:txBody>
          <a:bodyPr wrap="square"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buNone/>
            </a:pPr>
            <a:r>
              <a:rPr lang="en-US" sz="3200" b="1" dirty="0">
                <a:solidFill>
                  <a:srgbClr val="273464"/>
                </a:solidFill>
                <a:latin typeface="Museo Sans Rounded 700" panose="02000000000000000000" pitchFamily="50" charset="0"/>
              </a:rPr>
              <a:t>Most of us will care, </a:t>
            </a:r>
          </a:p>
          <a:p>
            <a:pPr marL="0" indent="0" algn="ctr">
              <a:buNone/>
            </a:pPr>
            <a:r>
              <a:rPr lang="en-US" sz="3200" b="1" dirty="0">
                <a:solidFill>
                  <a:srgbClr val="273464"/>
                </a:solidFill>
                <a:latin typeface="Museo Sans Rounded 700" panose="02000000000000000000" pitchFamily="50" charset="0"/>
              </a:rPr>
              <a:t>or be cared for, at some point in our lives</a:t>
            </a:r>
          </a:p>
        </p:txBody>
      </p:sp>
      <p:sp>
        <p:nvSpPr>
          <p:cNvPr id="22" name="Text 8">
            <a:extLst>
              <a:ext uri="{FF2B5EF4-FFF2-40B4-BE49-F238E27FC236}">
                <a16:creationId xmlns:a16="http://schemas.microsoft.com/office/drawing/2014/main" id="{F1A07EB8-E0E7-AF5A-1503-381FBDD7384C}"/>
              </a:ext>
            </a:extLst>
          </p:cNvPr>
          <p:cNvSpPr/>
          <p:nvPr/>
        </p:nvSpPr>
        <p:spPr>
          <a:xfrm>
            <a:off x="635550" y="5331941"/>
            <a:ext cx="3178567" cy="320040"/>
          </a:xfrm>
          <a:prstGeom prst="rect">
            <a:avLst/>
          </a:prstGeom>
          <a:noFill/>
          <a:ln/>
        </p:spPr>
        <p:txBody>
          <a:bodyPr wrap="square"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buNone/>
            </a:pPr>
            <a:endParaRPr lang="en-US" sz="1400" dirty="0">
              <a:latin typeface="Museo Sans Rounded 300" panose="02000000000000000000" pitchFamily="50"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0807"/>
    </mc:Choice>
    <mc:Fallback xmlns="">
      <p:transition spd="slow" advTm="2080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09600" y="670560"/>
            <a:ext cx="10972800" cy="731520"/>
          </a:xfrm>
          <a:prstGeom prst="rect">
            <a:avLst/>
          </a:prstGeom>
          <a:noFill/>
          <a:ln/>
        </p:spPr>
        <p:txBody>
          <a:bodyPr wrap="square" lIns="0" tIns="0" rIns="0" bIns="0" rtlCol="0" anchor="ctr"/>
          <a:lstStyle/>
          <a:p>
            <a:r>
              <a:rPr lang="en-US" sz="4800" b="1">
                <a:solidFill>
                  <a:srgbClr val="2F3165"/>
                </a:solidFill>
                <a:latin typeface="Museo Sans Rounded 900" panose="02000000000000000000" pitchFamily="50" charset="0"/>
              </a:rPr>
              <a:t>Who are unpaid carers?</a:t>
            </a:r>
            <a:endParaRPr lang="en-US" sz="4800">
              <a:solidFill>
                <a:srgbClr val="2F3165"/>
              </a:solidFill>
              <a:latin typeface="Museo Sans Rounded 900" panose="02000000000000000000" pitchFamily="50" charset="0"/>
            </a:endParaRPr>
          </a:p>
        </p:txBody>
      </p:sp>
      <p:sp>
        <p:nvSpPr>
          <p:cNvPr id="3" name="Shape 1"/>
          <p:cNvSpPr/>
          <p:nvPr/>
        </p:nvSpPr>
        <p:spPr>
          <a:xfrm>
            <a:off x="842096" y="3491400"/>
            <a:ext cx="3413760" cy="1706880"/>
          </a:xfrm>
          <a:prstGeom prst="rect">
            <a:avLst/>
          </a:prstGeom>
          <a:solidFill>
            <a:srgbClr val="8BBAE7"/>
          </a:solidFill>
          <a:ln/>
        </p:spPr>
        <p:txBody>
          <a:bodyPr/>
          <a:lstStyle/>
          <a:p>
            <a:endParaRPr lang="en-US" sz="2400"/>
          </a:p>
        </p:txBody>
      </p:sp>
      <p:sp>
        <p:nvSpPr>
          <p:cNvPr id="4" name="Text 2"/>
          <p:cNvSpPr/>
          <p:nvPr/>
        </p:nvSpPr>
        <p:spPr>
          <a:xfrm>
            <a:off x="817287" y="3491400"/>
            <a:ext cx="3413760" cy="1706879"/>
          </a:xfrm>
          <a:prstGeom prst="rect">
            <a:avLst/>
          </a:prstGeom>
          <a:noFill/>
          <a:ln/>
        </p:spPr>
        <p:txBody>
          <a:bodyPr wrap="square" rtlCol="0" anchor="ctr"/>
          <a:lstStyle/>
          <a:p>
            <a:pPr algn="ctr"/>
            <a:r>
              <a:rPr lang="en-US" sz="4000" b="1">
                <a:solidFill>
                  <a:srgbClr val="FFFFFF"/>
                </a:solidFill>
                <a:latin typeface="Museo Sans Rounded 900" panose="02000000000000000000" pitchFamily="50" charset="0"/>
              </a:rPr>
              <a:t>“Just a daughter” </a:t>
            </a:r>
          </a:p>
        </p:txBody>
      </p:sp>
      <p:sp>
        <p:nvSpPr>
          <p:cNvPr id="6" name="Shape 4"/>
          <p:cNvSpPr/>
          <p:nvPr/>
        </p:nvSpPr>
        <p:spPr>
          <a:xfrm>
            <a:off x="4509981" y="3491400"/>
            <a:ext cx="3413760" cy="1706880"/>
          </a:xfrm>
          <a:prstGeom prst="rect">
            <a:avLst/>
          </a:prstGeom>
          <a:solidFill>
            <a:srgbClr val="CD9EC4"/>
          </a:solidFill>
          <a:ln/>
        </p:spPr>
        <p:txBody>
          <a:bodyPr/>
          <a:lstStyle/>
          <a:p>
            <a:endParaRPr lang="en-US" sz="2400"/>
          </a:p>
        </p:txBody>
      </p:sp>
      <p:sp>
        <p:nvSpPr>
          <p:cNvPr id="7" name="Text 5"/>
          <p:cNvSpPr/>
          <p:nvPr/>
        </p:nvSpPr>
        <p:spPr>
          <a:xfrm>
            <a:off x="4534791" y="3491400"/>
            <a:ext cx="3388950" cy="1688228"/>
          </a:xfrm>
          <a:prstGeom prst="rect">
            <a:avLst/>
          </a:prstGeom>
          <a:noFill/>
          <a:ln/>
        </p:spPr>
        <p:txBody>
          <a:bodyPr wrap="square" rtlCol="0" anchor="ctr"/>
          <a:lstStyle/>
          <a:p>
            <a:pPr algn="ctr"/>
            <a:r>
              <a:rPr lang="en-US" sz="4000" b="1">
                <a:solidFill>
                  <a:srgbClr val="FFFFFF"/>
                </a:solidFill>
                <a:latin typeface="Museo Sans Rounded 900" panose="02000000000000000000" pitchFamily="50" charset="0"/>
              </a:rPr>
              <a:t>“Just helping my partner”</a:t>
            </a:r>
            <a:endParaRPr lang="en-US" sz="4000">
              <a:latin typeface="Museo Sans Rounded 900" panose="02000000000000000000" pitchFamily="50" charset="0"/>
            </a:endParaRPr>
          </a:p>
        </p:txBody>
      </p:sp>
      <p:sp>
        <p:nvSpPr>
          <p:cNvPr id="9" name="Shape 7"/>
          <p:cNvSpPr/>
          <p:nvPr/>
        </p:nvSpPr>
        <p:spPr>
          <a:xfrm>
            <a:off x="8202676" y="3472748"/>
            <a:ext cx="3413760" cy="1706880"/>
          </a:xfrm>
          <a:prstGeom prst="rect">
            <a:avLst/>
          </a:prstGeom>
          <a:solidFill>
            <a:srgbClr val="D98992"/>
          </a:solidFill>
          <a:ln/>
        </p:spPr>
        <p:txBody>
          <a:bodyPr/>
          <a:lstStyle/>
          <a:p>
            <a:endParaRPr lang="en-US" sz="2400"/>
          </a:p>
        </p:txBody>
      </p:sp>
      <p:sp>
        <p:nvSpPr>
          <p:cNvPr id="10" name="Text 8"/>
          <p:cNvSpPr/>
          <p:nvPr/>
        </p:nvSpPr>
        <p:spPr>
          <a:xfrm>
            <a:off x="8227485" y="3472748"/>
            <a:ext cx="3413760" cy="1725531"/>
          </a:xfrm>
          <a:prstGeom prst="rect">
            <a:avLst/>
          </a:prstGeom>
          <a:noFill/>
          <a:ln/>
        </p:spPr>
        <p:txBody>
          <a:bodyPr wrap="square" rtlCol="0" anchor="ctr"/>
          <a:lstStyle/>
          <a:p>
            <a:pPr algn="ctr"/>
            <a:r>
              <a:rPr lang="en-US" sz="4000" b="1" dirty="0">
                <a:solidFill>
                  <a:srgbClr val="FFFFFF"/>
                </a:solidFill>
                <a:latin typeface="Museo Sans Rounded 900" panose="02000000000000000000" pitchFamily="50" charset="0"/>
              </a:rPr>
              <a:t>“Just being a parent”</a:t>
            </a:r>
            <a:endParaRPr lang="en-US" sz="4000" dirty="0">
              <a:latin typeface="Museo Sans Rounded 900" panose="02000000000000000000" pitchFamily="50" charset="0"/>
            </a:endParaRPr>
          </a:p>
        </p:txBody>
      </p:sp>
      <p:sp>
        <p:nvSpPr>
          <p:cNvPr id="12" name="Text 10"/>
          <p:cNvSpPr/>
          <p:nvPr/>
        </p:nvSpPr>
        <p:spPr>
          <a:xfrm>
            <a:off x="742866" y="5569839"/>
            <a:ext cx="10972800" cy="365760"/>
          </a:xfrm>
          <a:prstGeom prst="rect">
            <a:avLst/>
          </a:prstGeom>
          <a:noFill/>
          <a:ln/>
        </p:spPr>
        <p:txBody>
          <a:bodyPr wrap="square" rtlCol="0" anchor="ctr"/>
          <a:lstStyle/>
          <a:p>
            <a:r>
              <a:rPr lang="en-GB" sz="2133" b="1">
                <a:solidFill>
                  <a:srgbClr val="287E5A"/>
                </a:solidFill>
                <a:latin typeface="Museo Sans Rounded 700" panose="02000000000000000000" pitchFamily="50" charset="0"/>
              </a:rPr>
              <a:t>This means carers are often hidden in plain sight.</a:t>
            </a:r>
          </a:p>
        </p:txBody>
      </p:sp>
      <p:sp>
        <p:nvSpPr>
          <p:cNvPr id="13" name="Text 11"/>
          <p:cNvSpPr/>
          <p:nvPr/>
        </p:nvSpPr>
        <p:spPr>
          <a:xfrm>
            <a:off x="584792" y="2564869"/>
            <a:ext cx="10972800" cy="666307"/>
          </a:xfrm>
          <a:prstGeom prst="rect">
            <a:avLst/>
          </a:prstGeom>
          <a:noFill/>
          <a:ln/>
        </p:spPr>
        <p:txBody>
          <a:bodyPr wrap="square" rtlCol="0" anchor="ctr"/>
          <a:lstStyle/>
          <a:p>
            <a:pPr>
              <a:buSzPct val="100000"/>
            </a:pPr>
            <a:r>
              <a:rPr lang="en-GB" sz="1600" dirty="0">
                <a:solidFill>
                  <a:schemeClr val="accent1">
                    <a:lumMod val="50000"/>
                  </a:schemeClr>
                </a:solidFill>
                <a:latin typeface="Museo Sans Rounded 300" panose="02000000000000000000" pitchFamily="50" charset="0"/>
              </a:rPr>
              <a:t>Many carers do not identify themselves as carers. They may see themselves as:</a:t>
            </a:r>
          </a:p>
        </p:txBody>
      </p:sp>
      <p:pic>
        <p:nvPicPr>
          <p:cNvPr id="14" name="Picture 13">
            <a:extLst>
              <a:ext uri="{FF2B5EF4-FFF2-40B4-BE49-F238E27FC236}">
                <a16:creationId xmlns:a16="http://schemas.microsoft.com/office/drawing/2014/main" id="{B610F895-71A0-792A-AF1D-BCFC5C0BB5E9}"/>
              </a:ext>
            </a:extLst>
          </p:cNvPr>
          <p:cNvPicPr/>
          <p:nvPr/>
        </p:nvPicPr>
        <p:blipFill>
          <a:blip r:embed="rId3"/>
          <a:srcRect t="17066" b="17136"/>
          <a:stretch>
            <a:fillRect/>
          </a:stretch>
        </p:blipFill>
        <p:spPr>
          <a:xfrm>
            <a:off x="10572347" y="119576"/>
            <a:ext cx="1582136" cy="1041009"/>
          </a:xfrm>
          <a:prstGeom prst="rect">
            <a:avLst/>
          </a:prstGeom>
        </p:spPr>
      </p:pic>
      <p:sp>
        <p:nvSpPr>
          <p:cNvPr id="15" name="Text 1">
            <a:extLst>
              <a:ext uri="{FF2B5EF4-FFF2-40B4-BE49-F238E27FC236}">
                <a16:creationId xmlns:a16="http://schemas.microsoft.com/office/drawing/2014/main" id="{76E193AE-AE16-A613-76C1-9897959F5B49}"/>
              </a:ext>
            </a:extLst>
          </p:cNvPr>
          <p:cNvSpPr/>
          <p:nvPr/>
        </p:nvSpPr>
        <p:spPr>
          <a:xfrm>
            <a:off x="634408" y="1385409"/>
            <a:ext cx="10502241" cy="1359577"/>
          </a:xfrm>
          <a:prstGeom prst="rect">
            <a:avLst/>
          </a:prstGeom>
          <a:noFill/>
          <a:ln/>
        </p:spPr>
        <p:txBody>
          <a:bodyPr wrap="square" rtlCol="0" anchor="ctr"/>
          <a:lstStyle/>
          <a:p>
            <a:r>
              <a:rPr lang="en-GB" sz="2133" b="1" dirty="0">
                <a:solidFill>
                  <a:srgbClr val="287E5A"/>
                </a:solidFill>
                <a:latin typeface="Museo Sans Rounded 700" panose="02000000000000000000" pitchFamily="50" charset="0"/>
              </a:rPr>
              <a:t>An unpaid carer provides support to someone who could not manage without their help. The carer might be an adult. They might be a child.</a:t>
            </a:r>
          </a:p>
        </p:txBody>
      </p:sp>
      <p:sp>
        <p:nvSpPr>
          <p:cNvPr id="16" name="Shape 1">
            <a:extLst>
              <a:ext uri="{FF2B5EF4-FFF2-40B4-BE49-F238E27FC236}">
                <a16:creationId xmlns:a16="http://schemas.microsoft.com/office/drawing/2014/main" id="{0FB2DDA9-995D-747A-5537-FC040D8AF087}"/>
              </a:ext>
            </a:extLst>
          </p:cNvPr>
          <p:cNvSpPr/>
          <p:nvPr/>
        </p:nvSpPr>
        <p:spPr>
          <a:xfrm>
            <a:off x="8227486" y="5543339"/>
            <a:ext cx="3413761" cy="1055267"/>
          </a:xfrm>
          <a:prstGeom prst="rect">
            <a:avLst/>
          </a:prstGeom>
          <a:solidFill>
            <a:srgbClr val="E3A95E"/>
          </a:solidFill>
          <a:ln w="25400">
            <a:noFill/>
            <a:prstDash val="solid"/>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a:p>
        </p:txBody>
      </p:sp>
      <p:sp>
        <p:nvSpPr>
          <p:cNvPr id="17" name="Text 2">
            <a:extLst>
              <a:ext uri="{FF2B5EF4-FFF2-40B4-BE49-F238E27FC236}">
                <a16:creationId xmlns:a16="http://schemas.microsoft.com/office/drawing/2014/main" id="{1918E25B-C423-4CA0-11AD-34DB0C27CB7B}"/>
              </a:ext>
            </a:extLst>
          </p:cNvPr>
          <p:cNvSpPr/>
          <p:nvPr/>
        </p:nvSpPr>
        <p:spPr>
          <a:xfrm>
            <a:off x="8227486" y="5543339"/>
            <a:ext cx="3413760" cy="1055267"/>
          </a:xfrm>
          <a:prstGeom prst="rect">
            <a:avLst/>
          </a:prstGeom>
          <a:noFill/>
          <a:ln/>
        </p:spPr>
        <p:txBody>
          <a:bodyPr wrap="square"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buNone/>
            </a:pPr>
            <a:r>
              <a:rPr lang="en-GB" sz="1600" b="1" dirty="0">
                <a:solidFill>
                  <a:srgbClr val="2F3165"/>
                </a:solidFill>
                <a:latin typeface="Museo Sans Rounded 700" panose="02000000000000000000" pitchFamily="50" charset="0"/>
              </a:rPr>
              <a:t>There are 20,000 unpaid carers in </a:t>
            </a:r>
            <a:r>
              <a:rPr lang="en-GB" sz="1600" b="1" dirty="0" err="1">
                <a:solidFill>
                  <a:srgbClr val="2F3165"/>
                </a:solidFill>
                <a:latin typeface="Museo Sans Rounded 700" panose="02000000000000000000" pitchFamily="50" charset="0"/>
              </a:rPr>
              <a:t>BaNES</a:t>
            </a:r>
            <a:r>
              <a:rPr lang="en-GB" sz="1600" b="1" dirty="0">
                <a:solidFill>
                  <a:srgbClr val="2F3165"/>
                </a:solidFill>
                <a:latin typeface="Museo Sans Rounded 700" panose="02000000000000000000" pitchFamily="50" charset="0"/>
              </a:rPr>
              <a:t>, nearly 10% of the population</a:t>
            </a:r>
            <a:endParaRPr lang="en-US" sz="1600" dirty="0">
              <a:solidFill>
                <a:srgbClr val="2F3165"/>
              </a:solidFill>
              <a:latin typeface="Museo Sans Rounded 700" panose="02000000000000000000" pitchFamily="50"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2354899-9570-2224-C83B-375D3CFEFEC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11" name="Shape 1">
            <a:extLst>
              <a:ext uri="{FF2B5EF4-FFF2-40B4-BE49-F238E27FC236}">
                <a16:creationId xmlns:a16="http://schemas.microsoft.com/office/drawing/2014/main" id="{D154D99B-AD7E-89BF-A869-B2F02098B4F1}"/>
              </a:ext>
            </a:extLst>
          </p:cNvPr>
          <p:cNvSpPr/>
          <p:nvPr/>
        </p:nvSpPr>
        <p:spPr>
          <a:xfrm>
            <a:off x="700970" y="1668162"/>
            <a:ext cx="10790059" cy="3212834"/>
          </a:xfrm>
          <a:prstGeom prst="rect">
            <a:avLst/>
          </a:prstGeom>
          <a:solidFill>
            <a:srgbClr val="8BBAE7"/>
          </a:solidFill>
          <a:ln w="25400">
            <a:noFill/>
            <a:prstDash val="solid"/>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12" name="Text 14">
            <a:extLst>
              <a:ext uri="{FF2B5EF4-FFF2-40B4-BE49-F238E27FC236}">
                <a16:creationId xmlns:a16="http://schemas.microsoft.com/office/drawing/2014/main" id="{EEB5173B-AA3B-466B-BB31-6244A69D7AFC}"/>
              </a:ext>
            </a:extLst>
          </p:cNvPr>
          <p:cNvSpPr/>
          <p:nvPr/>
        </p:nvSpPr>
        <p:spPr>
          <a:xfrm>
            <a:off x="700969" y="1668162"/>
            <a:ext cx="10790059" cy="2298357"/>
          </a:xfrm>
          <a:prstGeom prst="rect">
            <a:avLst/>
          </a:prstGeom>
          <a:noFill/>
          <a:ln/>
        </p:spPr>
        <p:txBody>
          <a:bodyPr wrap="square"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3600" dirty="0">
                <a:solidFill>
                  <a:srgbClr val="2F3165"/>
                </a:solidFill>
                <a:latin typeface="Museo Sans Rounded 900" panose="02000000000000000000" pitchFamily="50" charset="0"/>
              </a:rPr>
              <a:t>A carer is anyone – child or adult – who provides support to someone who could not manage without them</a:t>
            </a:r>
          </a:p>
          <a:p>
            <a:pPr marL="0" indent="0" algn="ctr">
              <a:buNone/>
            </a:pPr>
            <a:endParaRPr lang="en-US" sz="3600" dirty="0">
              <a:solidFill>
                <a:srgbClr val="2F3165"/>
              </a:solidFill>
              <a:latin typeface="Museo Sans Rounded 900" panose="02000000000000000000" pitchFamily="50" charset="0"/>
            </a:endParaRPr>
          </a:p>
        </p:txBody>
      </p:sp>
      <p:sp>
        <p:nvSpPr>
          <p:cNvPr id="13" name="Text 15">
            <a:extLst>
              <a:ext uri="{FF2B5EF4-FFF2-40B4-BE49-F238E27FC236}">
                <a16:creationId xmlns:a16="http://schemas.microsoft.com/office/drawing/2014/main" id="{D593D96E-BEA3-05D4-D1E2-9D69BE99FA7C}"/>
              </a:ext>
            </a:extLst>
          </p:cNvPr>
          <p:cNvSpPr/>
          <p:nvPr/>
        </p:nvSpPr>
        <p:spPr>
          <a:xfrm>
            <a:off x="383059" y="6910773"/>
            <a:ext cx="10923270" cy="604998"/>
          </a:xfrm>
          <a:prstGeom prst="rect">
            <a:avLst/>
          </a:prstGeom>
          <a:noFill/>
          <a:ln/>
        </p:spPr>
        <p:txBody>
          <a:bodyPr wrap="square"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buNone/>
            </a:pPr>
            <a:r>
              <a:rPr lang="en-US" sz="1200" b="1">
                <a:solidFill>
                  <a:srgbClr val="2F3165"/>
                </a:solidFill>
                <a:latin typeface="Museo Sans Rounded 300" panose="02000000000000000000" pitchFamily="50" charset="0"/>
              </a:rPr>
              <a:t>School Holiday Activities</a:t>
            </a:r>
            <a:endParaRPr lang="en-US" sz="1200">
              <a:solidFill>
                <a:srgbClr val="2F3165"/>
              </a:solidFill>
              <a:latin typeface="Museo Sans Rounded 300" panose="02000000000000000000" pitchFamily="50" charset="0"/>
            </a:endParaRPr>
          </a:p>
        </p:txBody>
      </p:sp>
      <p:sp>
        <p:nvSpPr>
          <p:cNvPr id="14" name="Text 16">
            <a:extLst>
              <a:ext uri="{FF2B5EF4-FFF2-40B4-BE49-F238E27FC236}">
                <a16:creationId xmlns:a16="http://schemas.microsoft.com/office/drawing/2014/main" id="{94407FF8-2CFE-C2F2-C3E3-5B43B230717D}"/>
              </a:ext>
            </a:extLst>
          </p:cNvPr>
          <p:cNvSpPr/>
          <p:nvPr/>
        </p:nvSpPr>
        <p:spPr>
          <a:xfrm>
            <a:off x="383059" y="7228702"/>
            <a:ext cx="10923270" cy="483999"/>
          </a:xfrm>
          <a:prstGeom prst="rect">
            <a:avLst/>
          </a:prstGeom>
          <a:noFill/>
          <a:ln/>
        </p:spPr>
        <p:txBody>
          <a:bodyPr wrap="square"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buNone/>
            </a:pPr>
            <a:r>
              <a:rPr lang="en-US" sz="1200">
                <a:solidFill>
                  <a:srgbClr val="2F3165"/>
                </a:solidFill>
                <a:latin typeface="Museo Sans Rounded 300" panose="02000000000000000000" pitchFamily="50" charset="0"/>
              </a:rPr>
              <a:t>519 young carer attendances</a:t>
            </a:r>
          </a:p>
        </p:txBody>
      </p:sp>
      <p:grpSp>
        <p:nvGrpSpPr>
          <p:cNvPr id="15" name="Group 14">
            <a:extLst>
              <a:ext uri="{FF2B5EF4-FFF2-40B4-BE49-F238E27FC236}">
                <a16:creationId xmlns:a16="http://schemas.microsoft.com/office/drawing/2014/main" id="{2216AE22-03F0-BB7C-1781-3E4697EF803C}"/>
              </a:ext>
            </a:extLst>
          </p:cNvPr>
          <p:cNvGrpSpPr/>
          <p:nvPr/>
        </p:nvGrpSpPr>
        <p:grpSpPr>
          <a:xfrm>
            <a:off x="2666971" y="3428999"/>
            <a:ext cx="6858053" cy="1526803"/>
            <a:chOff x="2927157" y="3733838"/>
            <a:chExt cx="6514690" cy="1200330"/>
          </a:xfrm>
        </p:grpSpPr>
        <p:sp>
          <p:nvSpPr>
            <p:cNvPr id="16" name="TextBox 15">
              <a:extLst>
                <a:ext uri="{FF2B5EF4-FFF2-40B4-BE49-F238E27FC236}">
                  <a16:creationId xmlns:a16="http://schemas.microsoft.com/office/drawing/2014/main" id="{3529AB2A-DD70-F212-7320-4DB3F8DCDBF2}"/>
                </a:ext>
              </a:extLst>
            </p:cNvPr>
            <p:cNvSpPr txBox="1"/>
            <p:nvPr/>
          </p:nvSpPr>
          <p:spPr>
            <a:xfrm>
              <a:off x="5944026" y="3733839"/>
              <a:ext cx="3497821" cy="1200329"/>
            </a:xfrm>
            <a:prstGeom prst="rect">
              <a:avLst/>
            </a:prstGeom>
            <a:noFill/>
          </p:spPr>
          <p:txBody>
            <a:bodyPr wrap="square" rtlCol="0">
              <a:spAutoFit/>
            </a:bodyPr>
            <a:lstStyle/>
            <a:p>
              <a:pPr marL="342900" indent="-342900">
                <a:buFont typeface="Arial" panose="020B0604020202020204" pitchFamily="34" charset="0"/>
                <a:buChar char="•"/>
              </a:pPr>
              <a:r>
                <a:rPr lang="en-GB" sz="2400">
                  <a:solidFill>
                    <a:schemeClr val="bg1"/>
                  </a:solidFill>
                  <a:latin typeface="Museo Sans Rounded 900" panose="02000000000000000000" pitchFamily="50" charset="0"/>
                </a:rPr>
                <a:t>Administrative care</a:t>
              </a:r>
            </a:p>
            <a:p>
              <a:pPr marL="342900" indent="-342900">
                <a:buFont typeface="Arial" panose="020B0604020202020204" pitchFamily="34" charset="0"/>
                <a:buChar char="•"/>
              </a:pPr>
              <a:r>
                <a:rPr lang="en-GB" sz="2400">
                  <a:solidFill>
                    <a:schemeClr val="bg1"/>
                  </a:solidFill>
                  <a:latin typeface="Museo Sans Rounded 900" panose="02000000000000000000" pitchFamily="50" charset="0"/>
                </a:rPr>
                <a:t>Emotional care</a:t>
              </a:r>
            </a:p>
            <a:p>
              <a:pPr marL="342900" indent="-342900">
                <a:buFont typeface="Arial" panose="020B0604020202020204" pitchFamily="34" charset="0"/>
                <a:buChar char="•"/>
              </a:pPr>
              <a:r>
                <a:rPr lang="en-GB" sz="2400">
                  <a:solidFill>
                    <a:schemeClr val="bg1"/>
                  </a:solidFill>
                  <a:latin typeface="Museo Sans Rounded 900" panose="02000000000000000000" pitchFamily="50" charset="0"/>
                </a:rPr>
                <a:t>And much more</a:t>
              </a:r>
            </a:p>
          </p:txBody>
        </p:sp>
        <p:sp>
          <p:nvSpPr>
            <p:cNvPr id="17" name="TextBox 16">
              <a:extLst>
                <a:ext uri="{FF2B5EF4-FFF2-40B4-BE49-F238E27FC236}">
                  <a16:creationId xmlns:a16="http://schemas.microsoft.com/office/drawing/2014/main" id="{4915DB14-9E39-B56C-7C9C-23D552801B00}"/>
                </a:ext>
              </a:extLst>
            </p:cNvPr>
            <p:cNvSpPr txBox="1"/>
            <p:nvPr/>
          </p:nvSpPr>
          <p:spPr>
            <a:xfrm>
              <a:off x="2927157" y="3733838"/>
              <a:ext cx="2826370" cy="1200329"/>
            </a:xfrm>
            <a:prstGeom prst="rect">
              <a:avLst/>
            </a:prstGeom>
            <a:noFill/>
          </p:spPr>
          <p:txBody>
            <a:bodyPr wrap="square" rtlCol="0">
              <a:spAutoFit/>
            </a:bodyPr>
            <a:lstStyle/>
            <a:p>
              <a:pPr marL="342900" indent="-342900">
                <a:buFont typeface="Arial" panose="020B0604020202020204" pitchFamily="34" charset="0"/>
                <a:buChar char="•"/>
              </a:pPr>
              <a:r>
                <a:rPr lang="en-GB" sz="2400">
                  <a:solidFill>
                    <a:schemeClr val="bg1"/>
                  </a:solidFill>
                  <a:latin typeface="Museo Sans Rounded 900" panose="02000000000000000000" pitchFamily="50" charset="0"/>
                </a:rPr>
                <a:t>Personal care</a:t>
              </a:r>
            </a:p>
            <a:p>
              <a:pPr marL="342900" indent="-342900">
                <a:buFont typeface="Arial" panose="020B0604020202020204" pitchFamily="34" charset="0"/>
                <a:buChar char="•"/>
              </a:pPr>
              <a:r>
                <a:rPr lang="en-GB" sz="2400">
                  <a:solidFill>
                    <a:schemeClr val="bg1"/>
                  </a:solidFill>
                  <a:latin typeface="Museo Sans Rounded 900" panose="02000000000000000000" pitchFamily="50" charset="0"/>
                </a:rPr>
                <a:t>Physical care</a:t>
              </a:r>
            </a:p>
            <a:p>
              <a:pPr marL="342900" indent="-342900">
                <a:buFont typeface="Arial" panose="020B0604020202020204" pitchFamily="34" charset="0"/>
                <a:buChar char="•"/>
              </a:pPr>
              <a:r>
                <a:rPr lang="en-GB" sz="2400">
                  <a:solidFill>
                    <a:schemeClr val="bg1"/>
                  </a:solidFill>
                  <a:latin typeface="Museo Sans Rounded 900" panose="02000000000000000000" pitchFamily="50" charset="0"/>
                </a:rPr>
                <a:t>Financial care</a:t>
              </a:r>
            </a:p>
          </p:txBody>
        </p:sp>
      </p:grpSp>
      <p:pic>
        <p:nvPicPr>
          <p:cNvPr id="3" name="Picture 2">
            <a:extLst>
              <a:ext uri="{FF2B5EF4-FFF2-40B4-BE49-F238E27FC236}">
                <a16:creationId xmlns:a16="http://schemas.microsoft.com/office/drawing/2014/main" id="{B6F5F0FA-6CD3-7F77-D185-027F52B3EC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90628" y="-208015"/>
            <a:ext cx="1801371" cy="1801371"/>
          </a:xfrm>
          <a:prstGeom prst="rect">
            <a:avLst/>
          </a:prstGeom>
        </p:spPr>
      </p:pic>
    </p:spTree>
    <p:extLst>
      <p:ext uri="{BB962C8B-B14F-4D97-AF65-F5344CB8AC3E}">
        <p14:creationId xmlns:p14="http://schemas.microsoft.com/office/powerpoint/2010/main" val="3364682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0D59E3-817B-B018-75B4-896E76678E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1335" y="0"/>
            <a:ext cx="4840665" cy="6858000"/>
          </a:xfrm>
          <a:prstGeom prst="rect">
            <a:avLst/>
          </a:prstGeom>
        </p:spPr>
      </p:pic>
      <p:sp>
        <p:nvSpPr>
          <p:cNvPr id="10" name="Text 8"/>
          <p:cNvSpPr/>
          <p:nvPr/>
        </p:nvSpPr>
        <p:spPr>
          <a:xfrm>
            <a:off x="259492" y="3418235"/>
            <a:ext cx="6152271" cy="3029458"/>
          </a:xfrm>
          <a:prstGeom prst="rect">
            <a:avLst/>
          </a:prstGeom>
          <a:solidFill>
            <a:srgbClr val="D98992"/>
          </a:solidFill>
          <a:ln/>
        </p:spPr>
        <p:txBody>
          <a:bodyPr wrap="square" rtlCol="0" anchor="ctr"/>
          <a:lstStyle/>
          <a:p>
            <a:pPr marL="228594" indent="-228594">
              <a:buSzPct val="100000"/>
              <a:buFont typeface="Wingdings" pitchFamily="2" charset="2"/>
              <a:buChar char="ü"/>
            </a:pPr>
            <a:r>
              <a:rPr lang="en-GB" sz="2000">
                <a:solidFill>
                  <a:schemeClr val="accent1">
                    <a:lumMod val="50000"/>
                  </a:schemeClr>
                </a:solidFill>
                <a:latin typeface="Museo Sans Rounded 300" panose="02000000000000000000" pitchFamily="50" charset="0"/>
              </a:rPr>
              <a:t>Personal and physical care</a:t>
            </a:r>
          </a:p>
          <a:p>
            <a:pPr marL="228594" indent="-228594">
              <a:buSzPct val="100000"/>
              <a:buFont typeface="Wingdings" pitchFamily="2" charset="2"/>
              <a:buChar char="ü"/>
            </a:pPr>
            <a:r>
              <a:rPr lang="en-GB" sz="2000">
                <a:solidFill>
                  <a:schemeClr val="accent1">
                    <a:lumMod val="50000"/>
                  </a:schemeClr>
                </a:solidFill>
                <a:latin typeface="Museo Sans Rounded 300" panose="02000000000000000000" pitchFamily="50" charset="0"/>
              </a:rPr>
              <a:t>Emotional support</a:t>
            </a:r>
          </a:p>
          <a:p>
            <a:pPr marL="228594" indent="-228594">
              <a:buSzPct val="100000"/>
              <a:buFont typeface="Wingdings" pitchFamily="2" charset="2"/>
              <a:buChar char="ü"/>
            </a:pPr>
            <a:r>
              <a:rPr lang="en-GB" sz="2000">
                <a:solidFill>
                  <a:schemeClr val="accent1">
                    <a:lumMod val="50000"/>
                  </a:schemeClr>
                </a:solidFill>
                <a:latin typeface="Museo Sans Rounded 300" panose="02000000000000000000" pitchFamily="50" charset="0"/>
              </a:rPr>
              <a:t>Managing medication</a:t>
            </a:r>
          </a:p>
          <a:p>
            <a:pPr marL="228594" indent="-228594">
              <a:buSzPct val="100000"/>
              <a:buFont typeface="Wingdings" pitchFamily="2" charset="2"/>
              <a:buChar char="ü"/>
            </a:pPr>
            <a:r>
              <a:rPr lang="en-GB" sz="2000">
                <a:solidFill>
                  <a:schemeClr val="accent1">
                    <a:lumMod val="50000"/>
                  </a:schemeClr>
                </a:solidFill>
                <a:latin typeface="Museo Sans Rounded 300" panose="02000000000000000000" pitchFamily="50" charset="0"/>
              </a:rPr>
              <a:t>Coordinating appointments and services</a:t>
            </a:r>
          </a:p>
          <a:p>
            <a:pPr marL="228594" indent="-228594">
              <a:buSzPct val="100000"/>
              <a:buFont typeface="Wingdings" pitchFamily="2" charset="2"/>
              <a:buChar char="ü"/>
            </a:pPr>
            <a:r>
              <a:rPr lang="en-GB" sz="2000">
                <a:solidFill>
                  <a:schemeClr val="accent1">
                    <a:lumMod val="50000"/>
                  </a:schemeClr>
                </a:solidFill>
                <a:latin typeface="Museo Sans Rounded 300" panose="02000000000000000000" pitchFamily="50" charset="0"/>
              </a:rPr>
              <a:t>Advocacy and communication with professionals</a:t>
            </a:r>
          </a:p>
          <a:p>
            <a:pPr marL="228594" indent="-228594">
              <a:buSzPct val="100000"/>
              <a:buFont typeface="Wingdings" pitchFamily="2" charset="2"/>
              <a:buChar char="ü"/>
            </a:pPr>
            <a:r>
              <a:rPr lang="en-GB" sz="2000">
                <a:solidFill>
                  <a:schemeClr val="accent1">
                    <a:lumMod val="50000"/>
                  </a:schemeClr>
                </a:solidFill>
                <a:latin typeface="Museo Sans Rounded 300" panose="02000000000000000000" pitchFamily="50" charset="0"/>
              </a:rPr>
              <a:t>Managing finances and household responsibilities</a:t>
            </a:r>
          </a:p>
          <a:p>
            <a:pPr marL="228594" indent="-228594">
              <a:buSzPct val="100000"/>
              <a:buFont typeface="Wingdings" pitchFamily="2" charset="2"/>
              <a:buChar char="ü"/>
            </a:pPr>
            <a:r>
              <a:rPr lang="en-GB" sz="2000">
                <a:solidFill>
                  <a:schemeClr val="accent1">
                    <a:lumMod val="50000"/>
                  </a:schemeClr>
                </a:solidFill>
                <a:latin typeface="Museo Sans Rounded 300" panose="02000000000000000000" pitchFamily="50" charset="0"/>
              </a:rPr>
              <a:t>Supporting mental health and recovery</a:t>
            </a:r>
            <a:endParaRPr lang="en-US" sz="2000">
              <a:solidFill>
                <a:schemeClr val="accent1">
                  <a:lumMod val="50000"/>
                </a:schemeClr>
              </a:solidFill>
              <a:latin typeface="Museo Sans Rounded 300" panose="02000000000000000000" pitchFamily="50" charset="0"/>
            </a:endParaRPr>
          </a:p>
        </p:txBody>
      </p:sp>
      <p:sp>
        <p:nvSpPr>
          <p:cNvPr id="2" name="Text 0"/>
          <p:cNvSpPr/>
          <p:nvPr/>
        </p:nvSpPr>
        <p:spPr>
          <a:xfrm>
            <a:off x="311297" y="284578"/>
            <a:ext cx="5434595" cy="609600"/>
          </a:xfrm>
          <a:prstGeom prst="rect">
            <a:avLst/>
          </a:prstGeom>
          <a:noFill/>
          <a:ln/>
        </p:spPr>
        <p:txBody>
          <a:bodyPr wrap="square" lIns="0" tIns="0" rIns="0" bIns="0" rtlCol="0" anchor="ctr"/>
          <a:lstStyle/>
          <a:p>
            <a:r>
              <a:rPr lang="en-US" sz="4267" b="1">
                <a:solidFill>
                  <a:srgbClr val="2F3165"/>
                </a:solidFill>
                <a:latin typeface="Museo Sans Rounded 900" panose="02000000000000000000" pitchFamily="50" charset="0"/>
              </a:rPr>
              <a:t>What do carers do?</a:t>
            </a:r>
            <a:endParaRPr lang="en-US" sz="4267">
              <a:solidFill>
                <a:srgbClr val="2F3165"/>
              </a:solidFill>
              <a:latin typeface="Museo Sans Rounded 900" panose="02000000000000000000" pitchFamily="50" charset="0"/>
            </a:endParaRPr>
          </a:p>
        </p:txBody>
      </p:sp>
      <p:sp>
        <p:nvSpPr>
          <p:cNvPr id="3" name="Text 1"/>
          <p:cNvSpPr/>
          <p:nvPr/>
        </p:nvSpPr>
        <p:spPr>
          <a:xfrm>
            <a:off x="259492" y="1060987"/>
            <a:ext cx="6497913" cy="1657870"/>
          </a:xfrm>
          <a:prstGeom prst="rect">
            <a:avLst/>
          </a:prstGeom>
          <a:noFill/>
          <a:ln/>
        </p:spPr>
        <p:txBody>
          <a:bodyPr wrap="square" lIns="91440" tIns="45720" rIns="91440" bIns="45720" rtlCol="0" anchor="ctr"/>
          <a:lstStyle/>
          <a:p>
            <a:r>
              <a:rPr lang="en-GB" sz="2400" b="1" dirty="0">
                <a:solidFill>
                  <a:srgbClr val="287E5A"/>
                </a:solidFill>
                <a:latin typeface="Museo Sans Rounded 700"/>
              </a:rPr>
              <a:t>Many carers provide complex support every day — often alongside their own paid work, </a:t>
            </a:r>
            <a:r>
              <a:rPr lang="en-GB" sz="2400" b="1">
                <a:solidFill>
                  <a:srgbClr val="287E5A"/>
                </a:solidFill>
                <a:latin typeface="Museo Sans Rounded 700"/>
              </a:rPr>
              <a:t>education,</a:t>
            </a:r>
            <a:r>
              <a:rPr lang="en-GB" sz="2400" b="1" dirty="0">
                <a:solidFill>
                  <a:srgbClr val="287E5A"/>
                </a:solidFill>
                <a:latin typeface="Museo Sans Rounded 700"/>
              </a:rPr>
              <a:t> and parenting — while managing their own mental and physical health.</a:t>
            </a:r>
          </a:p>
        </p:txBody>
      </p:sp>
      <p:sp>
        <p:nvSpPr>
          <p:cNvPr id="9" name="Text 7"/>
          <p:cNvSpPr/>
          <p:nvPr/>
        </p:nvSpPr>
        <p:spPr>
          <a:xfrm>
            <a:off x="259492" y="2885666"/>
            <a:ext cx="10972800" cy="365760"/>
          </a:xfrm>
          <a:prstGeom prst="rect">
            <a:avLst/>
          </a:prstGeom>
          <a:noFill/>
          <a:ln/>
        </p:spPr>
        <p:txBody>
          <a:bodyPr wrap="square" rtlCol="0" anchor="ctr"/>
          <a:lstStyle/>
          <a:p>
            <a:r>
              <a:rPr lang="en-US" sz="2133" b="1" dirty="0">
                <a:solidFill>
                  <a:srgbClr val="2F3165"/>
                </a:solidFill>
                <a:latin typeface="Museo Sans Rounded 700" panose="02000000000000000000" pitchFamily="50" charset="0"/>
              </a:rPr>
              <a:t>Examples of day-to-day tasks include:</a:t>
            </a:r>
            <a:endParaRPr lang="en-US" sz="2133" dirty="0">
              <a:solidFill>
                <a:srgbClr val="2F3165"/>
              </a:solidFill>
              <a:latin typeface="Museo Sans Rounded 700" panose="02000000000000000000" pitchFamily="50" charset="0"/>
            </a:endParaRPr>
          </a:p>
        </p:txBody>
      </p:sp>
      <p:pic>
        <p:nvPicPr>
          <p:cNvPr id="11" name="Picture 10">
            <a:extLst>
              <a:ext uri="{FF2B5EF4-FFF2-40B4-BE49-F238E27FC236}">
                <a16:creationId xmlns:a16="http://schemas.microsoft.com/office/drawing/2014/main" id="{FFCD0DEF-86CF-A6B9-47D7-EC6112C890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90628" y="-208015"/>
            <a:ext cx="1801371" cy="18013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quot;There's no time to stop and think&quot;; Caring for a Partner">
            <a:hlinkClick r:id="" action="ppaction://media"/>
            <a:extLst>
              <a:ext uri="{FF2B5EF4-FFF2-40B4-BE49-F238E27FC236}">
                <a16:creationId xmlns:a16="http://schemas.microsoft.com/office/drawing/2014/main" id="{2F1C3774-7E18-1AD1-E6E4-AD12E5A01E95}"/>
              </a:ext>
            </a:extLst>
          </p:cNvPr>
          <p:cNvPicPr>
            <a:picLocks noRot="1" noChangeAspect="1"/>
          </p:cNvPicPr>
          <p:nvPr>
            <a:videoFile r:link="rId1"/>
          </p:nvPr>
        </p:nvPicPr>
        <p:blipFill>
          <a:blip r:embed="rId4"/>
          <a:stretch>
            <a:fillRect/>
          </a:stretch>
        </p:blipFill>
        <p:spPr>
          <a:xfrm>
            <a:off x="22225" y="0"/>
            <a:ext cx="12147550" cy="6858000"/>
          </a:xfrm>
          <a:prstGeom prst="rect">
            <a:avLst/>
          </a:prstGeom>
        </p:spPr>
      </p:pic>
    </p:spTree>
    <p:extLst>
      <p:ext uri="{BB962C8B-B14F-4D97-AF65-F5344CB8AC3E}">
        <p14:creationId xmlns:p14="http://schemas.microsoft.com/office/powerpoint/2010/main" val="73498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AA2D5315-8DFF-1A7B-D119-5B44251ACC7B}"/>
              </a:ext>
            </a:extLst>
          </p:cNvPr>
          <p:cNvGrpSpPr/>
          <p:nvPr/>
        </p:nvGrpSpPr>
        <p:grpSpPr>
          <a:xfrm>
            <a:off x="393290" y="2954183"/>
            <a:ext cx="10363200" cy="3442138"/>
            <a:chOff x="914400" y="2190461"/>
            <a:chExt cx="7772400" cy="2518699"/>
          </a:xfrm>
        </p:grpSpPr>
        <p:sp>
          <p:nvSpPr>
            <p:cNvPr id="5" name="Text 3"/>
            <p:cNvSpPr/>
            <p:nvPr/>
          </p:nvSpPr>
          <p:spPr>
            <a:xfrm>
              <a:off x="914400" y="2190461"/>
              <a:ext cx="7772400" cy="228600"/>
            </a:xfrm>
            <a:prstGeom prst="rect">
              <a:avLst/>
            </a:prstGeom>
            <a:solidFill>
              <a:srgbClr val="9FC9B7"/>
            </a:solidFill>
            <a:ln/>
          </p:spPr>
          <p:txBody>
            <a:bodyPr wrap="square" rtlCol="0" anchor="ctr"/>
            <a:lstStyle/>
            <a:p>
              <a:pPr defTabSz="609585"/>
              <a:r>
                <a:rPr lang="en-GB" sz="1600" b="1" dirty="0">
                  <a:solidFill>
                    <a:srgbClr val="2F3165"/>
                  </a:solidFill>
                  <a:latin typeface="Museo Sans Rounded 300" panose="02000000000000000000" pitchFamily="50" charset="0"/>
                </a:rPr>
                <a:t>Better outcomes for carers and families</a:t>
              </a:r>
            </a:p>
          </p:txBody>
        </p:sp>
        <p:sp>
          <p:nvSpPr>
            <p:cNvPr id="9" name="Text 7"/>
            <p:cNvSpPr/>
            <p:nvPr/>
          </p:nvSpPr>
          <p:spPr>
            <a:xfrm>
              <a:off x="914400" y="2640834"/>
              <a:ext cx="7772400" cy="228600"/>
            </a:xfrm>
            <a:prstGeom prst="rect">
              <a:avLst/>
            </a:prstGeom>
            <a:solidFill>
              <a:srgbClr val="CD9EC4"/>
            </a:solidFill>
            <a:ln/>
          </p:spPr>
          <p:txBody>
            <a:bodyPr wrap="square" rtlCol="0" anchor="ctr"/>
            <a:lstStyle/>
            <a:p>
              <a:pPr defTabSz="609585"/>
              <a:r>
                <a:rPr lang="en-GB" sz="1600" b="1" dirty="0">
                  <a:solidFill>
                    <a:srgbClr val="2F3165"/>
                  </a:solidFill>
                  <a:latin typeface="Museo Sans Rounded 300" panose="02000000000000000000" pitchFamily="50" charset="0"/>
                </a:rPr>
                <a:t>Reduced risk of crisis and breakdown for the carer</a:t>
              </a:r>
            </a:p>
          </p:txBody>
        </p:sp>
        <p:sp>
          <p:nvSpPr>
            <p:cNvPr id="13" name="Text 11"/>
            <p:cNvSpPr/>
            <p:nvPr/>
          </p:nvSpPr>
          <p:spPr>
            <a:xfrm>
              <a:off x="914400" y="3105486"/>
              <a:ext cx="7772400" cy="228600"/>
            </a:xfrm>
            <a:prstGeom prst="rect">
              <a:avLst/>
            </a:prstGeom>
            <a:solidFill>
              <a:srgbClr val="9FC9B7"/>
            </a:solidFill>
            <a:ln/>
          </p:spPr>
          <p:txBody>
            <a:bodyPr wrap="square" rtlCol="0" anchor="ctr"/>
            <a:lstStyle/>
            <a:p>
              <a:pPr defTabSz="609585"/>
              <a:r>
                <a:rPr lang="en-GB" sz="1600" b="1">
                  <a:solidFill>
                    <a:srgbClr val="2F3165"/>
                  </a:solidFill>
                  <a:latin typeface="Museo Sans Rounded 300" panose="02000000000000000000" pitchFamily="50" charset="0"/>
                </a:rPr>
                <a:t>Earlier access to support and prevention</a:t>
              </a:r>
            </a:p>
          </p:txBody>
        </p:sp>
        <p:sp>
          <p:nvSpPr>
            <p:cNvPr id="17" name="Text 15"/>
            <p:cNvSpPr/>
            <p:nvPr/>
          </p:nvSpPr>
          <p:spPr>
            <a:xfrm>
              <a:off x="914400" y="3528396"/>
              <a:ext cx="7772400" cy="228600"/>
            </a:xfrm>
            <a:prstGeom prst="rect">
              <a:avLst/>
            </a:prstGeom>
            <a:solidFill>
              <a:srgbClr val="CD9EC4"/>
            </a:solidFill>
            <a:ln/>
          </p:spPr>
          <p:txBody>
            <a:bodyPr wrap="square" rtlCol="0" anchor="ctr"/>
            <a:lstStyle/>
            <a:p>
              <a:pPr defTabSz="609585"/>
              <a:r>
                <a:rPr lang="en-GB" sz="1600" b="1">
                  <a:solidFill>
                    <a:srgbClr val="2F3165"/>
                  </a:solidFill>
                  <a:latin typeface="Museo Sans Rounded 300" panose="02000000000000000000" pitchFamily="50" charset="0"/>
                </a:rPr>
                <a:t>Reduced pressure on health and social care services</a:t>
              </a:r>
            </a:p>
          </p:txBody>
        </p:sp>
        <p:sp>
          <p:nvSpPr>
            <p:cNvPr id="21" name="Text 19"/>
            <p:cNvSpPr/>
            <p:nvPr/>
          </p:nvSpPr>
          <p:spPr>
            <a:xfrm>
              <a:off x="914400" y="4000501"/>
              <a:ext cx="7772400" cy="228600"/>
            </a:xfrm>
            <a:prstGeom prst="rect">
              <a:avLst/>
            </a:prstGeom>
            <a:solidFill>
              <a:srgbClr val="9FC9B7"/>
            </a:solidFill>
            <a:ln/>
          </p:spPr>
          <p:txBody>
            <a:bodyPr wrap="square" rtlCol="0" anchor="ctr"/>
            <a:lstStyle/>
            <a:p>
              <a:pPr defTabSz="609585"/>
              <a:r>
                <a:rPr lang="en-US" sz="1600" b="1">
                  <a:solidFill>
                    <a:srgbClr val="2F3165"/>
                  </a:solidFill>
                  <a:latin typeface="Museo Sans Rounded 300" panose="02000000000000000000" pitchFamily="50" charset="0"/>
                </a:rPr>
                <a:t>Improved patient/client engagement</a:t>
              </a:r>
            </a:p>
          </p:txBody>
        </p:sp>
        <p:sp>
          <p:nvSpPr>
            <p:cNvPr id="25" name="Text 23"/>
            <p:cNvSpPr/>
            <p:nvPr/>
          </p:nvSpPr>
          <p:spPr>
            <a:xfrm>
              <a:off x="914400" y="4480560"/>
              <a:ext cx="7772400" cy="228600"/>
            </a:xfrm>
            <a:prstGeom prst="rect">
              <a:avLst/>
            </a:prstGeom>
            <a:solidFill>
              <a:srgbClr val="CD9EC4"/>
            </a:solidFill>
            <a:ln/>
          </p:spPr>
          <p:txBody>
            <a:bodyPr wrap="square" rtlCol="0" anchor="ctr"/>
            <a:lstStyle/>
            <a:p>
              <a:pPr defTabSz="609585"/>
              <a:r>
                <a:rPr lang="en-US" sz="1600" b="1">
                  <a:solidFill>
                    <a:srgbClr val="2F3165"/>
                  </a:solidFill>
                  <a:latin typeface="Museo Sans Rounded 300" panose="02000000000000000000" pitchFamily="50" charset="0"/>
                </a:rPr>
                <a:t>Stronger multi-agency working</a:t>
              </a:r>
            </a:p>
          </p:txBody>
        </p:sp>
        <p:sp>
          <p:nvSpPr>
            <p:cNvPr id="26" name="Text 24"/>
            <p:cNvSpPr/>
            <p:nvPr/>
          </p:nvSpPr>
          <p:spPr>
            <a:xfrm>
              <a:off x="914400" y="4389120"/>
              <a:ext cx="7772400" cy="320040"/>
            </a:xfrm>
            <a:prstGeom prst="rect">
              <a:avLst/>
            </a:prstGeom>
            <a:noFill/>
            <a:ln/>
          </p:spPr>
          <p:txBody>
            <a:bodyPr wrap="square" rtlCol="0" anchor="ctr"/>
            <a:lstStyle/>
            <a:p>
              <a:pPr defTabSz="609585"/>
              <a:endParaRPr lang="en-US" sz="1600">
                <a:solidFill>
                  <a:srgbClr val="4472C4">
                    <a:lumMod val="50000"/>
                  </a:srgbClr>
                </a:solidFill>
                <a:latin typeface="Museo Sans Rounded 300" panose="02000000000000000000" pitchFamily="50" charset="0"/>
              </a:endParaRPr>
            </a:p>
          </p:txBody>
        </p:sp>
      </p:grpSp>
      <p:pic>
        <p:nvPicPr>
          <p:cNvPr id="4" name="Picture 3">
            <a:extLst>
              <a:ext uri="{FF2B5EF4-FFF2-40B4-BE49-F238E27FC236}">
                <a16:creationId xmlns:a16="http://schemas.microsoft.com/office/drawing/2014/main" id="{62ACD783-1B7B-327D-35B6-AA80FB67EC5D}"/>
              </a:ext>
            </a:extLst>
          </p:cNvPr>
          <p:cNvPicPr>
            <a:picLocks noChangeAspect="1"/>
          </p:cNvPicPr>
          <p:nvPr/>
        </p:nvPicPr>
        <p:blipFill>
          <a:blip r:embed="rId3">
            <a:extLst>
              <a:ext uri="{28A0092B-C50C-407E-A947-70E740481C1C}">
                <a14:useLocalDpi xmlns:a14="http://schemas.microsoft.com/office/drawing/2010/main" val="0"/>
              </a:ext>
            </a:extLst>
          </a:blip>
          <a:srcRect l="-1123" r="14708"/>
          <a:stretch>
            <a:fillRect/>
          </a:stretch>
        </p:blipFill>
        <p:spPr>
          <a:xfrm>
            <a:off x="7688826" y="0"/>
            <a:ext cx="4503174" cy="6858000"/>
          </a:xfrm>
          <a:prstGeom prst="rect">
            <a:avLst/>
          </a:prstGeom>
        </p:spPr>
      </p:pic>
      <p:sp>
        <p:nvSpPr>
          <p:cNvPr id="2" name="Text 0"/>
          <p:cNvSpPr/>
          <p:nvPr/>
        </p:nvSpPr>
        <p:spPr>
          <a:xfrm>
            <a:off x="393290" y="692670"/>
            <a:ext cx="7718323" cy="1490079"/>
          </a:xfrm>
          <a:prstGeom prst="rect">
            <a:avLst/>
          </a:prstGeom>
          <a:noFill/>
          <a:ln/>
        </p:spPr>
        <p:txBody>
          <a:bodyPr wrap="square" lIns="0" tIns="0" rIns="0" bIns="0" rtlCol="0" anchor="ctr"/>
          <a:lstStyle/>
          <a:p>
            <a:r>
              <a:rPr lang="en-GB" sz="4000" dirty="0">
                <a:solidFill>
                  <a:srgbClr val="273464"/>
                </a:solidFill>
                <a:latin typeface="Museo Sans Rounded 900"/>
              </a:rPr>
              <a:t>Why does early identification and support matter?</a:t>
            </a:r>
            <a:br>
              <a:rPr lang="en-GB" sz="4000" dirty="0">
                <a:solidFill>
                  <a:srgbClr val="273464"/>
                </a:solidFill>
                <a:latin typeface="Museo Sans Rounded 900"/>
              </a:rPr>
            </a:br>
            <a:r>
              <a:rPr lang="en-GB" sz="2800" b="1" dirty="0">
                <a:solidFill>
                  <a:srgbClr val="287E5A"/>
                </a:solidFill>
                <a:latin typeface="Museo Sans Rounded 700" panose="02000000000000000000" pitchFamily="50" charset="0"/>
              </a:rPr>
              <a:t>Recognising a caring role early on improves outcomes not just for carers, but for the people they support:</a:t>
            </a:r>
            <a:endParaRPr lang="en-GB" sz="4000" dirty="0">
              <a:solidFill>
                <a:srgbClr val="273464"/>
              </a:solidFill>
              <a:latin typeface="Museo Sans Rounded 900"/>
            </a:endParaRPr>
          </a:p>
        </p:txBody>
      </p:sp>
      <p:pic>
        <p:nvPicPr>
          <p:cNvPr id="7" name="Picture 6">
            <a:extLst>
              <a:ext uri="{FF2B5EF4-FFF2-40B4-BE49-F238E27FC236}">
                <a16:creationId xmlns:a16="http://schemas.microsoft.com/office/drawing/2014/main" id="{4C64DFA9-59C1-1084-F5DA-1D8FE2CD76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90628" y="-208015"/>
            <a:ext cx="1801371" cy="180137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E1930DA-F198-6268-8F53-B8F99A9D6C0C}"/>
              </a:ext>
            </a:extLst>
          </p:cNvPr>
          <p:cNvSpPr/>
          <p:nvPr/>
        </p:nvSpPr>
        <p:spPr>
          <a:xfrm>
            <a:off x="6318111" y="2320035"/>
            <a:ext cx="5230773" cy="2126146"/>
          </a:xfrm>
          <a:prstGeom prst="rect">
            <a:avLst/>
          </a:prstGeom>
          <a:solidFill>
            <a:srgbClr val="9F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GB" sz="2400">
              <a:solidFill>
                <a:prstClr val="white"/>
              </a:solidFill>
              <a:latin typeface="Calibri" panose="020F0502020204030204"/>
            </a:endParaRPr>
          </a:p>
        </p:txBody>
      </p:sp>
      <p:sp>
        <p:nvSpPr>
          <p:cNvPr id="10" name="Rectangle 9">
            <a:extLst>
              <a:ext uri="{FF2B5EF4-FFF2-40B4-BE49-F238E27FC236}">
                <a16:creationId xmlns:a16="http://schemas.microsoft.com/office/drawing/2014/main" id="{C9AA4C8A-DC3D-45A7-F908-98888B6BE5C7}"/>
              </a:ext>
            </a:extLst>
          </p:cNvPr>
          <p:cNvSpPr/>
          <p:nvPr/>
        </p:nvSpPr>
        <p:spPr>
          <a:xfrm>
            <a:off x="609600" y="2320035"/>
            <a:ext cx="5168989" cy="2136443"/>
          </a:xfrm>
          <a:prstGeom prst="rect">
            <a:avLst/>
          </a:prstGeom>
          <a:solidFill>
            <a:srgbClr val="E3A9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GB" sz="2400">
              <a:solidFill>
                <a:prstClr val="white"/>
              </a:solidFill>
              <a:latin typeface="Calibri" panose="020F0502020204030204"/>
            </a:endParaRPr>
          </a:p>
        </p:txBody>
      </p:sp>
      <p:sp>
        <p:nvSpPr>
          <p:cNvPr id="2" name="Text 0"/>
          <p:cNvSpPr/>
          <p:nvPr/>
        </p:nvSpPr>
        <p:spPr>
          <a:xfrm>
            <a:off x="669073" y="770179"/>
            <a:ext cx="10972800" cy="977672"/>
          </a:xfrm>
          <a:prstGeom prst="rect">
            <a:avLst/>
          </a:prstGeom>
          <a:noFill/>
          <a:ln/>
        </p:spPr>
        <p:txBody>
          <a:bodyPr wrap="square" lIns="0" tIns="0" rIns="0" bIns="0" rtlCol="0" anchor="ctr"/>
          <a:lstStyle/>
          <a:p>
            <a:r>
              <a:rPr lang="en-GB" sz="4800">
                <a:solidFill>
                  <a:srgbClr val="273464"/>
                </a:solidFill>
                <a:latin typeface="Museo Sans Rounded 900" panose="02000000000000000000" pitchFamily="50" charset="0"/>
              </a:rPr>
              <a:t>What happens when carers are supported?</a:t>
            </a:r>
          </a:p>
          <a:p>
            <a:pPr defTabSz="609585"/>
            <a:r>
              <a:rPr lang="en-GB" b="1">
                <a:solidFill>
                  <a:srgbClr val="287E5A"/>
                </a:solidFill>
                <a:latin typeface="Museo Sans Rounded 700" panose="02000000000000000000" pitchFamily="50" charset="0"/>
              </a:rPr>
              <a:t>When carers are supported, they are more likely to:</a:t>
            </a:r>
          </a:p>
        </p:txBody>
      </p:sp>
      <p:sp>
        <p:nvSpPr>
          <p:cNvPr id="4" name="Text 2"/>
          <p:cNvSpPr/>
          <p:nvPr/>
        </p:nvSpPr>
        <p:spPr>
          <a:xfrm>
            <a:off x="825303" y="2320035"/>
            <a:ext cx="4797021" cy="2126146"/>
          </a:xfrm>
          <a:prstGeom prst="rect">
            <a:avLst/>
          </a:prstGeom>
          <a:noFill/>
          <a:ln/>
        </p:spPr>
        <p:txBody>
          <a:bodyPr wrap="square" rtlCol="0" anchor="ctr"/>
          <a:lstStyle/>
          <a:p>
            <a:pPr marL="228594" indent="-228594" defTabSz="609585">
              <a:buSzPct val="100000"/>
              <a:buFont typeface="Courier New" panose="02070309020205020404" pitchFamily="49" charset="0"/>
              <a:buChar char="o"/>
            </a:pPr>
            <a:r>
              <a:rPr lang="en-GB" sz="1600" dirty="0">
                <a:solidFill>
                  <a:srgbClr val="2F3165"/>
                </a:solidFill>
                <a:latin typeface="Museo Sans Rounded 300" panose="02000000000000000000" pitchFamily="50" charset="0"/>
              </a:rPr>
              <a:t>Maintain their own health and wellbeing </a:t>
            </a:r>
          </a:p>
          <a:p>
            <a:pPr marL="228594" indent="-228594" defTabSz="609585">
              <a:buSzPct val="100000"/>
              <a:buFont typeface="Courier New" panose="02070309020205020404" pitchFamily="49" charset="0"/>
              <a:buChar char="o"/>
            </a:pPr>
            <a:r>
              <a:rPr lang="en-GB" sz="1600" dirty="0">
                <a:solidFill>
                  <a:srgbClr val="2F3165"/>
                </a:solidFill>
                <a:latin typeface="Museo Sans Rounded 300" panose="02000000000000000000" pitchFamily="50" charset="0"/>
              </a:rPr>
              <a:t>Continue in education or employment </a:t>
            </a:r>
          </a:p>
          <a:p>
            <a:pPr marL="228594" indent="-228594" defTabSz="609585">
              <a:buSzPct val="100000"/>
              <a:buFont typeface="Courier New" panose="02070309020205020404" pitchFamily="49" charset="0"/>
              <a:buChar char="o"/>
            </a:pPr>
            <a:r>
              <a:rPr lang="en-GB" sz="1600" dirty="0">
                <a:solidFill>
                  <a:srgbClr val="2F3165"/>
                </a:solidFill>
                <a:latin typeface="Museo Sans Rounded 300" panose="02000000000000000000" pitchFamily="50" charset="0"/>
              </a:rPr>
              <a:t>Feel confident navigating services </a:t>
            </a:r>
          </a:p>
          <a:p>
            <a:pPr marL="228594" indent="-228594" defTabSz="609585">
              <a:buSzPct val="100000"/>
              <a:buFont typeface="Courier New" panose="02070309020205020404" pitchFamily="49" charset="0"/>
              <a:buChar char="o"/>
            </a:pPr>
            <a:r>
              <a:rPr lang="en-GB" sz="1600" dirty="0">
                <a:solidFill>
                  <a:srgbClr val="2F3165"/>
                </a:solidFill>
                <a:latin typeface="Museo Sans Rounded 300" panose="02000000000000000000" pitchFamily="50" charset="0"/>
              </a:rPr>
              <a:t>Sustain caring relationships longer </a:t>
            </a:r>
          </a:p>
          <a:p>
            <a:pPr marL="228594" indent="-228594" defTabSz="609585">
              <a:buSzPct val="100000"/>
              <a:buFont typeface="Courier New" panose="02070309020205020404" pitchFamily="49" charset="0"/>
              <a:buChar char="o"/>
            </a:pPr>
            <a:r>
              <a:rPr lang="en-GB" sz="1600" dirty="0">
                <a:solidFill>
                  <a:srgbClr val="2F3165"/>
                </a:solidFill>
                <a:latin typeface="Museo Sans Rounded 300" panose="02000000000000000000" pitchFamily="50" charset="0"/>
              </a:rPr>
              <a:t>Experience less isolation and stress </a:t>
            </a:r>
          </a:p>
          <a:p>
            <a:pPr marL="228594" indent="-228594" defTabSz="609585">
              <a:buSzPct val="100000"/>
              <a:buFont typeface="Courier New" panose="02070309020205020404" pitchFamily="49" charset="0"/>
              <a:buChar char="o"/>
            </a:pPr>
            <a:r>
              <a:rPr lang="en-GB" sz="1600" dirty="0">
                <a:solidFill>
                  <a:srgbClr val="2F3165"/>
                </a:solidFill>
                <a:latin typeface="Museo Sans Rounded 300" panose="02000000000000000000" pitchFamily="50" charset="0"/>
              </a:rPr>
              <a:t>Seek help sooner </a:t>
            </a:r>
          </a:p>
          <a:p>
            <a:pPr marL="228594" indent="-228594" defTabSz="609585">
              <a:buSzPct val="100000"/>
              <a:buFont typeface="Courier New" panose="02070309020205020404" pitchFamily="49" charset="0"/>
              <a:buChar char="o"/>
            </a:pPr>
            <a:r>
              <a:rPr lang="en-GB" sz="1600" dirty="0">
                <a:solidFill>
                  <a:srgbClr val="2F3165"/>
                </a:solidFill>
                <a:latin typeface="Museo Sans Rounded 300" panose="02000000000000000000" pitchFamily="50" charset="0"/>
              </a:rPr>
              <a:t>Improve outcomes for the person they care for</a:t>
            </a:r>
          </a:p>
        </p:txBody>
      </p:sp>
      <p:sp>
        <p:nvSpPr>
          <p:cNvPr id="5" name="Text 3"/>
          <p:cNvSpPr/>
          <p:nvPr/>
        </p:nvSpPr>
        <p:spPr>
          <a:xfrm>
            <a:off x="6380557" y="2115755"/>
            <a:ext cx="5168327" cy="2066064"/>
          </a:xfrm>
          <a:prstGeom prst="rect">
            <a:avLst/>
          </a:prstGeom>
          <a:noFill/>
          <a:ln/>
        </p:spPr>
        <p:txBody>
          <a:bodyPr wrap="square" rtlCol="0" anchor="ctr"/>
          <a:lstStyle/>
          <a:p>
            <a:pPr algn="ctr" defTabSz="609585"/>
            <a:r>
              <a:rPr lang="en-GB" sz="2133" dirty="0">
                <a:solidFill>
                  <a:srgbClr val="2F3165"/>
                </a:solidFill>
                <a:latin typeface="Museo Sans Rounded 700" panose="02000000000000000000" pitchFamily="50" charset="0"/>
              </a:rPr>
              <a:t>Think:</a:t>
            </a:r>
          </a:p>
          <a:p>
            <a:pPr algn="ctr" defTabSz="609585"/>
            <a:r>
              <a:rPr lang="en-GB" sz="2133" b="1" dirty="0">
                <a:solidFill>
                  <a:srgbClr val="2F3165"/>
                </a:solidFill>
                <a:latin typeface="Museo Sans Rounded 700" panose="02000000000000000000" pitchFamily="50" charset="0"/>
              </a:rPr>
              <a:t>“My identification/referral can directly contribute to these outcomes.”</a:t>
            </a:r>
          </a:p>
        </p:txBody>
      </p:sp>
      <p:sp>
        <p:nvSpPr>
          <p:cNvPr id="7" name="Shape 5"/>
          <p:cNvSpPr/>
          <p:nvPr/>
        </p:nvSpPr>
        <p:spPr>
          <a:xfrm>
            <a:off x="576084" y="4760408"/>
            <a:ext cx="10972800" cy="1734517"/>
          </a:xfrm>
          <a:prstGeom prst="rect">
            <a:avLst/>
          </a:prstGeom>
          <a:solidFill>
            <a:srgbClr val="D98992"/>
          </a:solidFill>
          <a:ln w="38100">
            <a:noFill/>
          </a:ln>
        </p:spPr>
        <p:txBody>
          <a:bodyPr/>
          <a:lstStyle/>
          <a:p>
            <a:pPr defTabSz="609585"/>
            <a:endParaRPr lang="en-US" sz="2400" dirty="0">
              <a:solidFill>
                <a:prstClr val="black"/>
              </a:solidFill>
              <a:latin typeface="Calibri" panose="020F0502020204030204"/>
            </a:endParaRPr>
          </a:p>
        </p:txBody>
      </p:sp>
      <p:sp>
        <p:nvSpPr>
          <p:cNvPr id="8" name="Text 6"/>
          <p:cNvSpPr/>
          <p:nvPr/>
        </p:nvSpPr>
        <p:spPr>
          <a:xfrm>
            <a:off x="853440" y="4750111"/>
            <a:ext cx="10485120" cy="1136462"/>
          </a:xfrm>
          <a:prstGeom prst="rect">
            <a:avLst/>
          </a:prstGeom>
          <a:noFill/>
          <a:ln/>
        </p:spPr>
        <p:txBody>
          <a:bodyPr wrap="square" rtlCol="0" anchor="ctr"/>
          <a:lstStyle/>
          <a:p>
            <a:pPr algn="ctr" defTabSz="609585"/>
            <a:r>
              <a:rPr lang="en-GB" sz="2000" dirty="0">
                <a:solidFill>
                  <a:srgbClr val="2F3165"/>
                </a:solidFill>
                <a:latin typeface="Museo Sans Rounded 300" panose="02000000000000000000" pitchFamily="50" charset="0"/>
              </a:rPr>
              <a:t>Early identification and referral allows carers to access support before reaching crisis point.</a:t>
            </a:r>
          </a:p>
        </p:txBody>
      </p:sp>
      <p:sp>
        <p:nvSpPr>
          <p:cNvPr id="9" name="Text 7"/>
          <p:cNvSpPr/>
          <p:nvPr/>
        </p:nvSpPr>
        <p:spPr>
          <a:xfrm>
            <a:off x="853440" y="5636343"/>
            <a:ext cx="10695444" cy="669536"/>
          </a:xfrm>
          <a:prstGeom prst="rect">
            <a:avLst/>
          </a:prstGeom>
          <a:noFill/>
          <a:ln/>
        </p:spPr>
        <p:txBody>
          <a:bodyPr wrap="square" rtlCol="0" anchor="ctr"/>
          <a:lstStyle/>
          <a:p>
            <a:pPr algn="ctr" defTabSz="609585"/>
            <a:r>
              <a:rPr lang="en-GB" sz="2000" b="1" dirty="0">
                <a:solidFill>
                  <a:srgbClr val="2F3165"/>
                </a:solidFill>
                <a:latin typeface="Museo Sans Rounded 300" panose="02000000000000000000" pitchFamily="50" charset="0"/>
              </a:rPr>
              <a:t>Many carers say: “being recognised and listened to is the first step in feeling supported.”</a:t>
            </a:r>
            <a:endParaRPr lang="en-US" sz="2000" b="1" dirty="0">
              <a:solidFill>
                <a:srgbClr val="2F3165"/>
              </a:solidFill>
              <a:latin typeface="Museo Sans Rounded 300" panose="02000000000000000000" pitchFamily="50" charset="0"/>
            </a:endParaRPr>
          </a:p>
        </p:txBody>
      </p:sp>
      <p:pic>
        <p:nvPicPr>
          <p:cNvPr id="12" name="Picture 11">
            <a:extLst>
              <a:ext uri="{FF2B5EF4-FFF2-40B4-BE49-F238E27FC236}">
                <a16:creationId xmlns:a16="http://schemas.microsoft.com/office/drawing/2014/main" id="{F6D8629F-8AF8-3D6E-F65A-4065A44E5D0F}"/>
              </a:ext>
            </a:extLst>
          </p:cNvPr>
          <p:cNvPicPr/>
          <p:nvPr/>
        </p:nvPicPr>
        <p:blipFill>
          <a:blip r:embed="rId3"/>
          <a:srcRect t="17066" b="17136"/>
          <a:stretch>
            <a:fillRect/>
          </a:stretch>
        </p:blipFill>
        <p:spPr>
          <a:xfrm>
            <a:off x="10572347" y="119576"/>
            <a:ext cx="1582136" cy="104100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09600" y="487679"/>
            <a:ext cx="10972800" cy="1384359"/>
          </a:xfrm>
          <a:prstGeom prst="rect">
            <a:avLst/>
          </a:prstGeom>
          <a:noFill/>
          <a:ln/>
        </p:spPr>
        <p:txBody>
          <a:bodyPr wrap="square" lIns="0" tIns="0" rIns="0" bIns="0" rtlCol="0" anchor="ctr"/>
          <a:lstStyle/>
          <a:p>
            <a:pPr defTabSz="609585"/>
            <a:r>
              <a:rPr lang="en-GB" sz="4800" b="1" dirty="0">
                <a:solidFill>
                  <a:srgbClr val="2F3165"/>
                </a:solidFill>
                <a:latin typeface="Museo Sans Rounded 900" panose="02000000000000000000" pitchFamily="50" charset="0"/>
              </a:rPr>
              <a:t>How does The Carers’ Centre </a:t>
            </a:r>
          </a:p>
          <a:p>
            <a:pPr defTabSz="609585"/>
            <a:r>
              <a:rPr lang="en-GB" sz="4800" b="1" dirty="0">
                <a:solidFill>
                  <a:srgbClr val="2F3165"/>
                </a:solidFill>
                <a:latin typeface="Museo Sans Rounded 900" panose="02000000000000000000" pitchFamily="50" charset="0"/>
              </a:rPr>
              <a:t>support unpaid carers?</a:t>
            </a:r>
          </a:p>
        </p:txBody>
      </p:sp>
      <p:sp>
        <p:nvSpPr>
          <p:cNvPr id="3" name="Text 1"/>
          <p:cNvSpPr/>
          <p:nvPr/>
        </p:nvSpPr>
        <p:spPr>
          <a:xfrm>
            <a:off x="609600" y="2014516"/>
            <a:ext cx="11057860" cy="1353898"/>
          </a:xfrm>
          <a:prstGeom prst="rect">
            <a:avLst/>
          </a:prstGeom>
          <a:solidFill>
            <a:srgbClr val="8BBAE7"/>
          </a:solidFill>
          <a:ln/>
        </p:spPr>
        <p:txBody>
          <a:bodyPr wrap="square" rtlCol="0" anchor="ctr"/>
          <a:lstStyle/>
          <a:p>
            <a:pPr defTabSz="609585"/>
            <a:r>
              <a:rPr lang="en-GB" sz="2133" b="1" dirty="0">
                <a:solidFill>
                  <a:srgbClr val="2F3165"/>
                </a:solidFill>
                <a:latin typeface="Museo Sans Rounded 700" panose="02000000000000000000" pitchFamily="50" charset="0"/>
              </a:rPr>
              <a:t>We work alongside professionals to identify, support and advocate for unpaid carers across Bath and North East Somerset.</a:t>
            </a:r>
          </a:p>
        </p:txBody>
      </p:sp>
      <p:sp>
        <p:nvSpPr>
          <p:cNvPr id="11" name="Text 9"/>
          <p:cNvSpPr/>
          <p:nvPr/>
        </p:nvSpPr>
        <p:spPr>
          <a:xfrm>
            <a:off x="609600" y="3779520"/>
            <a:ext cx="1463040" cy="609600"/>
          </a:xfrm>
          <a:prstGeom prst="rect">
            <a:avLst/>
          </a:prstGeom>
          <a:noFill/>
          <a:ln/>
        </p:spPr>
        <p:txBody>
          <a:bodyPr wrap="square" rtlCol="0" anchor="ctr"/>
          <a:lstStyle/>
          <a:p>
            <a:pPr algn="ctr" defTabSz="609585"/>
            <a:r>
              <a:rPr lang="en-US" sz="2667" b="1">
                <a:solidFill>
                  <a:srgbClr val="FFFFFF"/>
                </a:solidFill>
                <a:latin typeface="Museo Sans Rounded 700" panose="02000000000000000000" pitchFamily="50" charset="0"/>
              </a:rPr>
              <a:t>92%</a:t>
            </a:r>
            <a:endParaRPr lang="en-US" sz="2667">
              <a:solidFill>
                <a:prstClr val="black"/>
              </a:solidFill>
              <a:latin typeface="Museo Sans Rounded 700" panose="02000000000000000000" pitchFamily="50" charset="0"/>
            </a:endParaRPr>
          </a:p>
        </p:txBody>
      </p:sp>
      <p:sp>
        <p:nvSpPr>
          <p:cNvPr id="21" name="Text 19"/>
          <p:cNvSpPr/>
          <p:nvPr/>
        </p:nvSpPr>
        <p:spPr>
          <a:xfrm>
            <a:off x="6461760" y="3779520"/>
            <a:ext cx="1463040" cy="609600"/>
          </a:xfrm>
          <a:prstGeom prst="rect">
            <a:avLst/>
          </a:prstGeom>
          <a:noFill/>
          <a:ln/>
        </p:spPr>
        <p:txBody>
          <a:bodyPr wrap="square" rtlCol="0" anchor="ctr"/>
          <a:lstStyle/>
          <a:p>
            <a:pPr algn="ctr" defTabSz="609585"/>
            <a:r>
              <a:rPr lang="en-US" sz="2667" b="1">
                <a:solidFill>
                  <a:srgbClr val="FFFFFF"/>
                </a:solidFill>
                <a:latin typeface="Museo Sans Rounded 700" panose="02000000000000000000" pitchFamily="50" charset="0"/>
              </a:rPr>
              <a:t>166</a:t>
            </a:r>
            <a:endParaRPr lang="en-US" sz="2667">
              <a:solidFill>
                <a:prstClr val="black"/>
              </a:solidFill>
              <a:latin typeface="Museo Sans Rounded 700" panose="02000000000000000000" pitchFamily="50" charset="0"/>
            </a:endParaRPr>
          </a:p>
        </p:txBody>
      </p:sp>
      <p:sp>
        <p:nvSpPr>
          <p:cNvPr id="23" name="Shape 21"/>
          <p:cNvSpPr/>
          <p:nvPr/>
        </p:nvSpPr>
        <p:spPr>
          <a:xfrm>
            <a:off x="609600" y="3779519"/>
            <a:ext cx="10972800" cy="2590801"/>
          </a:xfrm>
          <a:prstGeom prst="rect">
            <a:avLst/>
          </a:prstGeom>
          <a:solidFill>
            <a:srgbClr val="2F3165"/>
          </a:solidFill>
          <a:ln/>
        </p:spPr>
        <p:txBody>
          <a:bodyPr/>
          <a:lstStyle/>
          <a:p>
            <a:pPr defTabSz="609585"/>
            <a:endParaRPr lang="en-US" sz="2400">
              <a:solidFill>
                <a:prstClr val="black"/>
              </a:solidFill>
              <a:latin typeface="Calibri" panose="020F0502020204030204"/>
            </a:endParaRPr>
          </a:p>
        </p:txBody>
      </p:sp>
      <p:sp>
        <p:nvSpPr>
          <p:cNvPr id="25" name="Text 23"/>
          <p:cNvSpPr/>
          <p:nvPr/>
        </p:nvSpPr>
        <p:spPr>
          <a:xfrm>
            <a:off x="1000897" y="4084320"/>
            <a:ext cx="10120184" cy="1640978"/>
          </a:xfrm>
          <a:prstGeom prst="rect">
            <a:avLst/>
          </a:prstGeom>
          <a:noFill/>
          <a:ln/>
        </p:spPr>
        <p:txBody>
          <a:bodyPr wrap="square" rtlCol="0" anchor="ctr"/>
          <a:lstStyle/>
          <a:p>
            <a:pPr defTabSz="609585"/>
            <a:endParaRPr lang="en-GB" sz="2133" b="1" dirty="0">
              <a:solidFill>
                <a:srgbClr val="FFFFFF"/>
              </a:solidFill>
              <a:latin typeface="Museo Sans Rounded 700" panose="02000000000000000000" pitchFamily="50" charset="0"/>
            </a:endParaRPr>
          </a:p>
          <a:p>
            <a:pPr marL="342900" indent="-342900" defTabSz="609585">
              <a:buFont typeface="Arial" panose="020B0604020202020204" pitchFamily="34" charset="0"/>
              <a:buChar char="•"/>
            </a:pPr>
            <a:r>
              <a:rPr lang="en-GB" sz="2133" b="1" dirty="0">
                <a:solidFill>
                  <a:srgbClr val="FFFFFF"/>
                </a:solidFill>
                <a:latin typeface="Museo Sans Rounded 700" panose="02000000000000000000" pitchFamily="50" charset="0"/>
              </a:rPr>
              <a:t>Registered local charity supporting unpaid carers across B&amp;NES since 1998</a:t>
            </a:r>
          </a:p>
          <a:p>
            <a:pPr marL="342900" indent="-342900" defTabSz="609585">
              <a:buFont typeface="Arial" panose="020B0604020202020204" pitchFamily="34" charset="0"/>
              <a:buChar char="•"/>
            </a:pPr>
            <a:r>
              <a:rPr lang="en-GB" sz="2133" b="1" dirty="0">
                <a:solidFill>
                  <a:srgbClr val="FFFFFF"/>
                </a:solidFill>
                <a:latin typeface="Museo Sans Rounded 700" panose="02000000000000000000" pitchFamily="50" charset="0"/>
              </a:rPr>
              <a:t>Trusted partner within the Carers Trust network</a:t>
            </a:r>
          </a:p>
          <a:p>
            <a:pPr marL="342900" indent="-342900" defTabSz="609585">
              <a:buFont typeface="Arial" panose="020B0604020202020204" pitchFamily="34" charset="0"/>
              <a:buChar char="•"/>
            </a:pPr>
            <a:r>
              <a:rPr lang="en-GB" sz="2133" b="1" dirty="0">
                <a:solidFill>
                  <a:srgbClr val="FFFFFF"/>
                </a:solidFill>
                <a:latin typeface="Museo Sans Rounded 700" panose="02000000000000000000" pitchFamily="50" charset="0"/>
              </a:rPr>
              <a:t>Commissioned by B&amp;NES Council to deliver carers’ support services</a:t>
            </a:r>
          </a:p>
          <a:p>
            <a:pPr marL="342900" indent="-342900" defTabSz="609585">
              <a:buFont typeface="Arial" panose="020B0604020202020204" pitchFamily="34" charset="0"/>
              <a:buChar char="•"/>
            </a:pPr>
            <a:r>
              <a:rPr lang="en-GB" sz="2133" b="1" dirty="0">
                <a:solidFill>
                  <a:srgbClr val="FFFFFF"/>
                </a:solidFill>
                <a:latin typeface="Museo Sans Rounded 700" panose="02000000000000000000" pitchFamily="50" charset="0"/>
              </a:rPr>
              <a:t>Supporting young carers, adult carers, and older carers from age 5+</a:t>
            </a:r>
          </a:p>
          <a:p>
            <a:pPr marL="342900" indent="-342900" defTabSz="609585">
              <a:buFont typeface="Arial" panose="020B0604020202020204" pitchFamily="34" charset="0"/>
              <a:buChar char="•"/>
            </a:pPr>
            <a:r>
              <a:rPr lang="en-GB" sz="2133" b="1" dirty="0">
                <a:solidFill>
                  <a:srgbClr val="FFFFFF"/>
                </a:solidFill>
                <a:latin typeface="Museo Sans Rounded 700" panose="02000000000000000000" pitchFamily="50" charset="0"/>
              </a:rPr>
              <a:t>Working with health, education, social care and community organisations</a:t>
            </a:r>
            <a:endParaRPr lang="en-US" sz="2133" dirty="0">
              <a:solidFill>
                <a:prstClr val="black"/>
              </a:solidFill>
              <a:latin typeface="Museo Sans Rounded 700" panose="02000000000000000000" pitchFamily="50" charset="0"/>
            </a:endParaRPr>
          </a:p>
        </p:txBody>
      </p:sp>
      <p:pic>
        <p:nvPicPr>
          <p:cNvPr id="27" name="Picture 26">
            <a:extLst>
              <a:ext uri="{FF2B5EF4-FFF2-40B4-BE49-F238E27FC236}">
                <a16:creationId xmlns:a16="http://schemas.microsoft.com/office/drawing/2014/main" id="{BA3C46C0-06C7-2038-152A-AD4F8A3305DA}"/>
              </a:ext>
            </a:extLst>
          </p:cNvPr>
          <p:cNvPicPr/>
          <p:nvPr/>
        </p:nvPicPr>
        <p:blipFill>
          <a:blip r:embed="rId3"/>
          <a:srcRect t="17066" b="17136"/>
          <a:stretch>
            <a:fillRect/>
          </a:stretch>
        </p:blipFill>
        <p:spPr>
          <a:xfrm>
            <a:off x="10435187" y="138849"/>
            <a:ext cx="1582136" cy="104100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E6A85B-E7A4-230E-2058-884FA64ED170}"/>
              </a:ext>
            </a:extLst>
          </p:cNvPr>
          <p:cNvSpPr/>
          <p:nvPr/>
        </p:nvSpPr>
        <p:spPr>
          <a:xfrm>
            <a:off x="432551" y="4481078"/>
            <a:ext cx="7086601" cy="1159661"/>
          </a:xfrm>
          <a:prstGeom prst="rect">
            <a:avLst/>
          </a:prstGeom>
          <a:solidFill>
            <a:schemeClr val="bg1"/>
          </a:solidFill>
          <a:ln w="38100">
            <a:solidFill>
              <a:srgbClr val="D989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GB" sz="2400">
              <a:solidFill>
                <a:prstClr val="white"/>
              </a:solidFill>
              <a:latin typeface="Calibri" panose="020F0502020204030204"/>
            </a:endParaRPr>
          </a:p>
        </p:txBody>
      </p:sp>
      <p:sp>
        <p:nvSpPr>
          <p:cNvPr id="14" name="Rectangle 13">
            <a:extLst>
              <a:ext uri="{FF2B5EF4-FFF2-40B4-BE49-F238E27FC236}">
                <a16:creationId xmlns:a16="http://schemas.microsoft.com/office/drawing/2014/main" id="{F3AE0AF1-AF0A-33B6-1C50-8A0E58137DD6}"/>
              </a:ext>
            </a:extLst>
          </p:cNvPr>
          <p:cNvSpPr/>
          <p:nvPr/>
        </p:nvSpPr>
        <p:spPr>
          <a:xfrm>
            <a:off x="373935" y="1642808"/>
            <a:ext cx="3544011" cy="2658168"/>
          </a:xfrm>
          <a:prstGeom prst="rect">
            <a:avLst/>
          </a:prstGeom>
          <a:solidFill>
            <a:schemeClr val="bg1"/>
          </a:solidFill>
          <a:ln w="38100">
            <a:solidFill>
              <a:srgbClr val="D989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GB" sz="2400">
              <a:solidFill>
                <a:prstClr val="white"/>
              </a:solidFill>
              <a:latin typeface="Calibri" panose="020F0502020204030204"/>
            </a:endParaRPr>
          </a:p>
        </p:txBody>
      </p:sp>
      <p:sp>
        <p:nvSpPr>
          <p:cNvPr id="2" name="Text 0"/>
          <p:cNvSpPr/>
          <p:nvPr/>
        </p:nvSpPr>
        <p:spPr>
          <a:xfrm>
            <a:off x="609600" y="487680"/>
            <a:ext cx="10972800" cy="609600"/>
          </a:xfrm>
          <a:prstGeom prst="rect">
            <a:avLst/>
          </a:prstGeom>
          <a:noFill/>
          <a:ln/>
        </p:spPr>
        <p:txBody>
          <a:bodyPr wrap="square" lIns="0" tIns="0" rIns="0" bIns="0" rtlCol="0" anchor="ctr"/>
          <a:lstStyle/>
          <a:p>
            <a:pPr defTabSz="609585"/>
            <a:r>
              <a:rPr lang="en-US" sz="4267" b="1" dirty="0">
                <a:solidFill>
                  <a:srgbClr val="2F3165"/>
                </a:solidFill>
                <a:latin typeface="Museo Sans Rounded 900" panose="02000000000000000000" pitchFamily="50" charset="0"/>
              </a:rPr>
              <a:t>How do we support unpaid carers?</a:t>
            </a:r>
            <a:endParaRPr lang="en-US" sz="4267" dirty="0">
              <a:solidFill>
                <a:srgbClr val="2F3165"/>
              </a:solidFill>
              <a:latin typeface="Museo Sans Rounded 900" panose="02000000000000000000" pitchFamily="50" charset="0"/>
            </a:endParaRPr>
          </a:p>
        </p:txBody>
      </p:sp>
      <p:sp>
        <p:nvSpPr>
          <p:cNvPr id="5" name="Text 3"/>
          <p:cNvSpPr/>
          <p:nvPr/>
        </p:nvSpPr>
        <p:spPr>
          <a:xfrm>
            <a:off x="4668339" y="1931785"/>
            <a:ext cx="2827491" cy="419100"/>
          </a:xfrm>
          <a:prstGeom prst="rect">
            <a:avLst/>
          </a:prstGeom>
          <a:noFill/>
          <a:ln/>
        </p:spPr>
        <p:txBody>
          <a:bodyPr wrap="square" rtlCol="0" anchor="ctr"/>
          <a:lstStyle/>
          <a:p>
            <a:pPr algn="ctr" defTabSz="609585"/>
            <a:r>
              <a:rPr lang="en-US" sz="2400">
                <a:solidFill>
                  <a:srgbClr val="FFFFFF"/>
                </a:solidFill>
                <a:latin typeface="Museo Sans Rounded 700" panose="02000000000000000000" pitchFamily="50" charset="0"/>
              </a:rPr>
              <a:t>Annual Investment</a:t>
            </a:r>
            <a:endParaRPr lang="en-US" sz="2400">
              <a:solidFill>
                <a:prstClr val="black"/>
              </a:solidFill>
              <a:latin typeface="Museo Sans Rounded 700" panose="02000000000000000000" pitchFamily="50" charset="0"/>
            </a:endParaRPr>
          </a:p>
        </p:txBody>
      </p:sp>
      <p:sp>
        <p:nvSpPr>
          <p:cNvPr id="7" name="Text 5"/>
          <p:cNvSpPr/>
          <p:nvPr/>
        </p:nvSpPr>
        <p:spPr>
          <a:xfrm>
            <a:off x="463031" y="1706356"/>
            <a:ext cx="5244335" cy="365762"/>
          </a:xfrm>
          <a:prstGeom prst="rect">
            <a:avLst/>
          </a:prstGeom>
          <a:noFill/>
          <a:ln/>
        </p:spPr>
        <p:txBody>
          <a:bodyPr wrap="square" lIns="91440" tIns="45720" rIns="91440" bIns="45720" rtlCol="0" anchor="ctr"/>
          <a:lstStyle/>
          <a:p>
            <a:pPr defTabSz="609585"/>
            <a:r>
              <a:rPr lang="en-US" sz="2100" b="1">
                <a:solidFill>
                  <a:srgbClr val="2F3165"/>
                </a:solidFill>
                <a:latin typeface="Museo Sans Rounded 700"/>
              </a:rPr>
              <a:t>Support</a:t>
            </a:r>
            <a:endParaRPr lang="en-US" sz="2133">
              <a:solidFill>
                <a:srgbClr val="2F3165"/>
              </a:solidFill>
              <a:latin typeface="Museo Sans Rounded 700" panose="02000000000000000000" pitchFamily="50" charset="0"/>
            </a:endParaRPr>
          </a:p>
        </p:txBody>
      </p:sp>
      <p:sp>
        <p:nvSpPr>
          <p:cNvPr id="8" name="Text 6"/>
          <p:cNvSpPr/>
          <p:nvPr/>
        </p:nvSpPr>
        <p:spPr>
          <a:xfrm>
            <a:off x="463031" y="2031709"/>
            <a:ext cx="3337209" cy="2269264"/>
          </a:xfrm>
          <a:prstGeom prst="rect">
            <a:avLst/>
          </a:prstGeom>
          <a:noFill/>
          <a:ln/>
        </p:spPr>
        <p:txBody>
          <a:bodyPr wrap="square" lIns="91440" tIns="45720" rIns="91440" bIns="45720" rtlCol="0" anchor="ctr"/>
          <a:lstStyle/>
          <a:p>
            <a:pPr marL="285750" indent="-285750" defTabSz="609585">
              <a:buSzPct val="100000"/>
              <a:buFont typeface="Arial" panose="020B0604020202020204" pitchFamily="34" charset="0"/>
              <a:buChar char="•"/>
            </a:pPr>
            <a:r>
              <a:rPr lang="en-GB" sz="1600" dirty="0">
                <a:solidFill>
                  <a:srgbClr val="2F3165"/>
                </a:solidFill>
                <a:latin typeface="Museo Sans Rounded 300" panose="02000000000000000000" pitchFamily="50" charset="0"/>
              </a:rPr>
              <a:t>Information, advice and support line</a:t>
            </a:r>
          </a:p>
          <a:p>
            <a:pPr marL="285750" indent="-285750" defTabSz="609585">
              <a:buSzPct val="100000"/>
              <a:buFont typeface="Arial" panose="020B0604020202020204" pitchFamily="34" charset="0"/>
              <a:buChar char="•"/>
            </a:pPr>
            <a:r>
              <a:rPr lang="en-GB" sz="1600" dirty="0">
                <a:solidFill>
                  <a:srgbClr val="2F3165"/>
                </a:solidFill>
                <a:latin typeface="Museo Sans Rounded 300" panose="02000000000000000000" pitchFamily="50" charset="0"/>
              </a:rPr>
              <a:t>Individual support plans</a:t>
            </a:r>
          </a:p>
          <a:p>
            <a:pPr marL="285750" indent="-285750" defTabSz="609585">
              <a:buSzPct val="100000"/>
              <a:buFont typeface="Arial" panose="020B0604020202020204" pitchFamily="34" charset="0"/>
              <a:buChar char="•"/>
            </a:pPr>
            <a:r>
              <a:rPr lang="en-GB" sz="1600" dirty="0">
                <a:solidFill>
                  <a:srgbClr val="2F3165"/>
                </a:solidFill>
                <a:latin typeface="Museo Sans Rounded 300" panose="02000000000000000000" pitchFamily="50" charset="0"/>
              </a:rPr>
              <a:t>Emergency contingency planning (“My Caring Role”)</a:t>
            </a:r>
          </a:p>
          <a:p>
            <a:pPr marL="285750" indent="-285750" defTabSz="609585">
              <a:buSzPct val="100000"/>
              <a:buFont typeface="Arial" panose="020B0604020202020204" pitchFamily="34" charset="0"/>
              <a:buChar char="•"/>
            </a:pPr>
            <a:r>
              <a:rPr lang="en-GB" sz="1600" dirty="0">
                <a:solidFill>
                  <a:srgbClr val="2F3165"/>
                </a:solidFill>
                <a:latin typeface="Museo Sans Rounded 300" panose="02000000000000000000" pitchFamily="50" charset="0"/>
              </a:rPr>
              <a:t>Financial and grant support</a:t>
            </a:r>
          </a:p>
          <a:p>
            <a:pPr marL="285750" indent="-285750" defTabSz="609585">
              <a:buSzPct val="100000"/>
              <a:buFont typeface="Arial" panose="020B0604020202020204" pitchFamily="34" charset="0"/>
              <a:buChar char="•"/>
            </a:pPr>
            <a:r>
              <a:rPr lang="en-GB" sz="1600">
                <a:solidFill>
                  <a:srgbClr val="2F3165"/>
                </a:solidFill>
                <a:latin typeface="Museo Sans Rounded 300"/>
              </a:rPr>
              <a:t>Young Carers' need assessments</a:t>
            </a:r>
            <a:endParaRPr lang="en-GB" sz="1600" dirty="0">
              <a:solidFill>
                <a:srgbClr val="2F3165"/>
              </a:solidFill>
              <a:latin typeface="Museo Sans Rounded 300"/>
            </a:endParaRPr>
          </a:p>
        </p:txBody>
      </p:sp>
      <p:sp>
        <p:nvSpPr>
          <p:cNvPr id="9" name="Text 7"/>
          <p:cNvSpPr/>
          <p:nvPr/>
        </p:nvSpPr>
        <p:spPr>
          <a:xfrm>
            <a:off x="372161" y="4487754"/>
            <a:ext cx="10972800" cy="365760"/>
          </a:xfrm>
          <a:prstGeom prst="rect">
            <a:avLst/>
          </a:prstGeom>
          <a:noFill/>
          <a:ln/>
        </p:spPr>
        <p:txBody>
          <a:bodyPr wrap="square" lIns="91440" tIns="45720" rIns="91440" bIns="45720" rtlCol="0" anchor="ctr"/>
          <a:lstStyle/>
          <a:p>
            <a:pPr defTabSz="609585"/>
            <a:r>
              <a:rPr lang="en-US" sz="2100" b="1">
                <a:solidFill>
                  <a:srgbClr val="2F3165"/>
                </a:solidFill>
                <a:latin typeface="Museo Sans Rounded 700"/>
              </a:rPr>
              <a:t>Participation </a:t>
            </a:r>
            <a:endParaRPr lang="en-US" sz="2100">
              <a:solidFill>
                <a:srgbClr val="2F3165"/>
              </a:solidFill>
              <a:latin typeface="Museo Sans Rounded 700"/>
            </a:endParaRPr>
          </a:p>
        </p:txBody>
      </p:sp>
      <p:sp>
        <p:nvSpPr>
          <p:cNvPr id="10" name="Text 8"/>
          <p:cNvSpPr/>
          <p:nvPr/>
        </p:nvSpPr>
        <p:spPr>
          <a:xfrm>
            <a:off x="413012" y="4835106"/>
            <a:ext cx="7115909" cy="765909"/>
          </a:xfrm>
          <a:prstGeom prst="rect">
            <a:avLst/>
          </a:prstGeom>
          <a:noFill/>
          <a:ln/>
        </p:spPr>
        <p:txBody>
          <a:bodyPr wrap="square" lIns="91440" tIns="45720" rIns="91440" bIns="45720" rtlCol="0" anchor="ctr"/>
          <a:lstStyle/>
          <a:p>
            <a:pPr marL="285750" indent="-285750" defTabSz="609585">
              <a:buSzPct val="100000"/>
              <a:buFont typeface="Arial" panose="020B0604020202020204" pitchFamily="34" charset="0"/>
              <a:buChar char="•"/>
            </a:pPr>
            <a:r>
              <a:rPr lang="en-GB" sz="1600">
                <a:solidFill>
                  <a:srgbClr val="2F3165"/>
                </a:solidFill>
                <a:latin typeface="Museo Sans Rounded 300" panose="02000000000000000000" pitchFamily="50" charset="0"/>
              </a:rPr>
              <a:t>Carers’ Voice and lived experience engagement</a:t>
            </a:r>
          </a:p>
          <a:p>
            <a:pPr marL="285750" indent="-285750" defTabSz="609585">
              <a:buSzPct val="100000"/>
              <a:buFont typeface="Arial" panose="020B0604020202020204" pitchFamily="34" charset="0"/>
              <a:buChar char="•"/>
            </a:pPr>
            <a:r>
              <a:rPr lang="en-GB" sz="1600">
                <a:solidFill>
                  <a:srgbClr val="2F3165"/>
                </a:solidFill>
                <a:latin typeface="Museo Sans Rounded 300" panose="02000000000000000000" pitchFamily="50" charset="0"/>
              </a:rPr>
              <a:t>Training and awareness</a:t>
            </a:r>
          </a:p>
          <a:p>
            <a:pPr marL="285750" indent="-285750" defTabSz="609585">
              <a:buSzPct val="100000"/>
              <a:buFont typeface="Arial" panose="020B0604020202020204" pitchFamily="34" charset="0"/>
              <a:buChar char="•"/>
            </a:pPr>
            <a:r>
              <a:rPr lang="en-GB" sz="1600">
                <a:solidFill>
                  <a:srgbClr val="2F3165"/>
                </a:solidFill>
                <a:latin typeface="Museo Sans Rounded 300"/>
              </a:rPr>
              <a:t>Young Carers' Council</a:t>
            </a:r>
            <a:endParaRPr lang="en-GB" sz="1600" dirty="0">
              <a:solidFill>
                <a:srgbClr val="2F3165"/>
              </a:solidFill>
              <a:latin typeface="Museo Sans Rounded 300" panose="02000000000000000000" pitchFamily="50" charset="0"/>
            </a:endParaRPr>
          </a:p>
        </p:txBody>
      </p:sp>
      <p:sp>
        <p:nvSpPr>
          <p:cNvPr id="11" name="Shape 9"/>
          <p:cNvSpPr/>
          <p:nvPr/>
        </p:nvSpPr>
        <p:spPr>
          <a:xfrm>
            <a:off x="497059" y="5817616"/>
            <a:ext cx="10972800" cy="609600"/>
          </a:xfrm>
          <a:prstGeom prst="rect">
            <a:avLst/>
          </a:prstGeom>
          <a:solidFill>
            <a:srgbClr val="CBD776"/>
          </a:solidFill>
          <a:ln w="38100">
            <a:solidFill>
              <a:srgbClr val="287E5A"/>
            </a:solidFill>
          </a:ln>
        </p:spPr>
        <p:txBody>
          <a:bodyPr/>
          <a:lstStyle/>
          <a:p>
            <a:pPr defTabSz="609585"/>
            <a:endParaRPr lang="en-US" sz="2400">
              <a:solidFill>
                <a:prstClr val="black"/>
              </a:solidFill>
              <a:latin typeface="Calibri" panose="020F0502020204030204"/>
            </a:endParaRPr>
          </a:p>
        </p:txBody>
      </p:sp>
      <p:sp>
        <p:nvSpPr>
          <p:cNvPr id="12" name="Text 10"/>
          <p:cNvSpPr/>
          <p:nvPr/>
        </p:nvSpPr>
        <p:spPr>
          <a:xfrm>
            <a:off x="740899" y="5939536"/>
            <a:ext cx="10485120" cy="365760"/>
          </a:xfrm>
          <a:prstGeom prst="rect">
            <a:avLst/>
          </a:prstGeom>
          <a:noFill/>
          <a:ln/>
        </p:spPr>
        <p:txBody>
          <a:bodyPr wrap="square" rtlCol="0" anchor="ctr"/>
          <a:lstStyle/>
          <a:p>
            <a:pPr defTabSz="609585"/>
            <a:r>
              <a:rPr lang="en-GB" sz="1600" b="1">
                <a:solidFill>
                  <a:srgbClr val="287E5A"/>
                </a:solidFill>
                <a:latin typeface="Museo Sans Rounded 700" panose="02000000000000000000" pitchFamily="50" charset="0"/>
              </a:rPr>
              <a:t>We work alongside professionals to provide early intervention, emotional support, practical advice and wellbeing opportunities for carers.</a:t>
            </a:r>
            <a:endParaRPr lang="en-US" sz="1600">
              <a:solidFill>
                <a:srgbClr val="287E5A"/>
              </a:solidFill>
              <a:latin typeface="Museo Sans Rounded 700" panose="02000000000000000000" pitchFamily="50" charset="0"/>
            </a:endParaRPr>
          </a:p>
        </p:txBody>
      </p:sp>
      <p:pic>
        <p:nvPicPr>
          <p:cNvPr id="16" name="Picture 15">
            <a:extLst>
              <a:ext uri="{FF2B5EF4-FFF2-40B4-BE49-F238E27FC236}">
                <a16:creationId xmlns:a16="http://schemas.microsoft.com/office/drawing/2014/main" id="{B8750E91-E7E3-472B-EFE9-39A94BE3C97D}"/>
              </a:ext>
            </a:extLst>
          </p:cNvPr>
          <p:cNvPicPr/>
          <p:nvPr/>
        </p:nvPicPr>
        <p:blipFill>
          <a:blip r:embed="rId3"/>
          <a:srcRect t="17066" b="17136"/>
          <a:stretch>
            <a:fillRect/>
          </a:stretch>
        </p:blipFill>
        <p:spPr>
          <a:xfrm>
            <a:off x="10572347" y="119576"/>
            <a:ext cx="1582136" cy="1041009"/>
          </a:xfrm>
          <a:prstGeom prst="rect">
            <a:avLst/>
          </a:prstGeom>
        </p:spPr>
      </p:pic>
      <p:pic>
        <p:nvPicPr>
          <p:cNvPr id="18" name="Picture 17">
            <a:extLst>
              <a:ext uri="{FF2B5EF4-FFF2-40B4-BE49-F238E27FC236}">
                <a16:creationId xmlns:a16="http://schemas.microsoft.com/office/drawing/2014/main" id="{E6B5E272-DA74-E53A-66A1-DEFFBC6EB816}"/>
              </a:ext>
            </a:extLst>
          </p:cNvPr>
          <p:cNvPicPr>
            <a:picLocks noChangeAspect="1"/>
          </p:cNvPicPr>
          <p:nvPr/>
        </p:nvPicPr>
        <p:blipFill>
          <a:blip r:embed="rId4"/>
          <a:stretch>
            <a:fillRect/>
          </a:stretch>
        </p:blipFill>
        <p:spPr>
          <a:xfrm>
            <a:off x="7736504" y="1835630"/>
            <a:ext cx="4175049" cy="3499935"/>
          </a:xfrm>
          <a:prstGeom prst="rect">
            <a:avLst/>
          </a:prstGeom>
        </p:spPr>
      </p:pic>
      <p:sp>
        <p:nvSpPr>
          <p:cNvPr id="17" name="Rectangle 16">
            <a:extLst>
              <a:ext uri="{FF2B5EF4-FFF2-40B4-BE49-F238E27FC236}">
                <a16:creationId xmlns:a16="http://schemas.microsoft.com/office/drawing/2014/main" id="{D8BC2A18-A4DE-AD4D-6C63-FBD544792E30}"/>
              </a:ext>
            </a:extLst>
          </p:cNvPr>
          <p:cNvSpPr/>
          <p:nvPr/>
        </p:nvSpPr>
        <p:spPr>
          <a:xfrm>
            <a:off x="4105991" y="1642806"/>
            <a:ext cx="3389839" cy="2658167"/>
          </a:xfrm>
          <a:prstGeom prst="rect">
            <a:avLst/>
          </a:prstGeom>
          <a:solidFill>
            <a:schemeClr val="bg1"/>
          </a:solidFill>
          <a:ln w="38100">
            <a:solidFill>
              <a:srgbClr val="D989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GB" sz="2400">
              <a:solidFill>
                <a:prstClr val="white"/>
              </a:solidFill>
              <a:latin typeface="Calibri" panose="020F0502020204030204"/>
            </a:endParaRPr>
          </a:p>
        </p:txBody>
      </p:sp>
      <p:sp>
        <p:nvSpPr>
          <p:cNvPr id="20" name="Text 5">
            <a:extLst>
              <a:ext uri="{FF2B5EF4-FFF2-40B4-BE49-F238E27FC236}">
                <a16:creationId xmlns:a16="http://schemas.microsoft.com/office/drawing/2014/main" id="{0626D0A3-7AB5-C90E-9F05-96A4DFC48634}"/>
              </a:ext>
            </a:extLst>
          </p:cNvPr>
          <p:cNvSpPr/>
          <p:nvPr/>
        </p:nvSpPr>
        <p:spPr>
          <a:xfrm>
            <a:off x="4148956" y="1724484"/>
            <a:ext cx="5244335" cy="365762"/>
          </a:xfrm>
          <a:prstGeom prst="rect">
            <a:avLst/>
          </a:prstGeom>
          <a:noFill/>
          <a:ln/>
        </p:spPr>
        <p:txBody>
          <a:bodyPr wrap="square" lIns="91440" tIns="45720" rIns="91440" bIns="45720" rtlCol="0" anchor="ctr"/>
          <a:lstStyle/>
          <a:p>
            <a:pPr defTabSz="609585"/>
            <a:r>
              <a:rPr lang="en-US" sz="2100" b="1">
                <a:solidFill>
                  <a:srgbClr val="2F3165"/>
                </a:solidFill>
                <a:latin typeface="Museo Sans Rounded 700"/>
              </a:rPr>
              <a:t>Wellbeing </a:t>
            </a:r>
            <a:endParaRPr lang="en-US" sz="2100">
              <a:solidFill>
                <a:srgbClr val="2F3165"/>
              </a:solidFill>
              <a:latin typeface="Museo Sans Rounded 700"/>
            </a:endParaRPr>
          </a:p>
        </p:txBody>
      </p:sp>
      <p:sp>
        <p:nvSpPr>
          <p:cNvPr id="21" name="Text 6">
            <a:extLst>
              <a:ext uri="{FF2B5EF4-FFF2-40B4-BE49-F238E27FC236}">
                <a16:creationId xmlns:a16="http://schemas.microsoft.com/office/drawing/2014/main" id="{8F48A725-2D0E-2634-85C4-B152B5DF5917}"/>
              </a:ext>
            </a:extLst>
          </p:cNvPr>
          <p:cNvSpPr/>
          <p:nvPr/>
        </p:nvSpPr>
        <p:spPr>
          <a:xfrm>
            <a:off x="4168285" y="1980366"/>
            <a:ext cx="3337209" cy="1879563"/>
          </a:xfrm>
          <a:prstGeom prst="rect">
            <a:avLst/>
          </a:prstGeom>
          <a:noFill/>
          <a:ln/>
        </p:spPr>
        <p:txBody>
          <a:bodyPr wrap="square" rtlCol="0" anchor="ctr"/>
          <a:lstStyle/>
          <a:p>
            <a:pPr marL="285750" indent="-285750" defTabSz="609585">
              <a:buSzPct val="100000"/>
              <a:buFont typeface="Arial" panose="020B0604020202020204" pitchFamily="34" charset="0"/>
              <a:buChar char="•"/>
            </a:pPr>
            <a:r>
              <a:rPr lang="en-GB" sz="1600">
                <a:solidFill>
                  <a:srgbClr val="2F3165"/>
                </a:solidFill>
                <a:latin typeface="Museo Sans Rounded 300" panose="02000000000000000000" pitchFamily="50" charset="0"/>
              </a:rPr>
              <a:t>Peer support and carer cafés</a:t>
            </a:r>
          </a:p>
          <a:p>
            <a:pPr marL="285750" indent="-285750" defTabSz="609585">
              <a:buSzPct val="100000"/>
              <a:buFont typeface="Arial" panose="020B0604020202020204" pitchFamily="34" charset="0"/>
              <a:buChar char="•"/>
            </a:pPr>
            <a:r>
              <a:rPr lang="en-GB" sz="1600">
                <a:solidFill>
                  <a:srgbClr val="2F3165"/>
                </a:solidFill>
                <a:latin typeface="Museo Sans Rounded 300" panose="02000000000000000000" pitchFamily="50" charset="0"/>
              </a:rPr>
              <a:t>Social connection and wellbeing activities</a:t>
            </a:r>
          </a:p>
          <a:p>
            <a:pPr marL="285750" indent="-285750" defTabSz="609585">
              <a:buSzPct val="100000"/>
              <a:buFont typeface="Arial" panose="020B0604020202020204" pitchFamily="34" charset="0"/>
              <a:buChar char="•"/>
            </a:pPr>
            <a:r>
              <a:rPr lang="en-GB" sz="1600">
                <a:solidFill>
                  <a:srgbClr val="2F3165"/>
                </a:solidFill>
                <a:latin typeface="Museo Sans Rounded 300" panose="02000000000000000000" pitchFamily="50" charset="0"/>
              </a:rPr>
              <a:t>Groups and workshops</a:t>
            </a:r>
          </a:p>
          <a:p>
            <a:pPr marL="285750" indent="-285750" defTabSz="609585">
              <a:buSzPct val="100000"/>
              <a:buFont typeface="Arial" panose="020B0604020202020204" pitchFamily="34" charset="0"/>
              <a:buChar char="•"/>
            </a:pPr>
            <a:r>
              <a:rPr lang="en-GB" sz="1600">
                <a:solidFill>
                  <a:srgbClr val="2F3165"/>
                </a:solidFill>
                <a:latin typeface="Museo Sans Rounded 300" panose="02000000000000000000" pitchFamily="50" charset="0"/>
              </a:rPr>
              <a:t>Bereavement support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345916-BE1D-DFBC-85EB-BB59F7CA1A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89640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2D224991-80DF-6A06-CAAD-9C0E7FDD3190}"/>
              </a:ext>
            </a:extLst>
          </p:cNvPr>
          <p:cNvPicPr>
            <a:picLocks noChangeAspect="1"/>
          </p:cNvPicPr>
          <p:nvPr/>
        </p:nvPicPr>
        <p:blipFill>
          <a:blip r:embed="rId3"/>
          <a:stretch>
            <a:fillRect/>
          </a:stretch>
        </p:blipFill>
        <p:spPr>
          <a:xfrm>
            <a:off x="7559621" y="1594339"/>
            <a:ext cx="4640067" cy="3889757"/>
          </a:xfrm>
          <a:prstGeom prst="rect">
            <a:avLst/>
          </a:prstGeom>
        </p:spPr>
      </p:pic>
      <p:sp>
        <p:nvSpPr>
          <p:cNvPr id="19" name="Rectangle 18">
            <a:extLst>
              <a:ext uri="{FF2B5EF4-FFF2-40B4-BE49-F238E27FC236}">
                <a16:creationId xmlns:a16="http://schemas.microsoft.com/office/drawing/2014/main" id="{87ED1384-AAA1-BDE7-36E9-59EA6B9316AA}"/>
              </a:ext>
            </a:extLst>
          </p:cNvPr>
          <p:cNvSpPr/>
          <p:nvPr/>
        </p:nvSpPr>
        <p:spPr>
          <a:xfrm>
            <a:off x="609600" y="4399005"/>
            <a:ext cx="6893171" cy="863626"/>
          </a:xfrm>
          <a:prstGeom prst="rect">
            <a:avLst/>
          </a:prstGeom>
          <a:solidFill>
            <a:schemeClr val="bg1"/>
          </a:solidFill>
          <a:ln w="38100">
            <a:solidFill>
              <a:srgbClr val="9FC9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8" name="Rectangle 17">
            <a:extLst>
              <a:ext uri="{FF2B5EF4-FFF2-40B4-BE49-F238E27FC236}">
                <a16:creationId xmlns:a16="http://schemas.microsoft.com/office/drawing/2014/main" id="{AEC5B1EB-4421-30EE-D1B5-CBA9FA41D8C9}"/>
              </a:ext>
            </a:extLst>
          </p:cNvPr>
          <p:cNvSpPr/>
          <p:nvPr/>
        </p:nvSpPr>
        <p:spPr>
          <a:xfrm>
            <a:off x="609600" y="1835842"/>
            <a:ext cx="5120640" cy="2257844"/>
          </a:xfrm>
          <a:prstGeom prst="rect">
            <a:avLst/>
          </a:prstGeom>
          <a:solidFill>
            <a:schemeClr val="bg1"/>
          </a:solidFill>
          <a:ln w="38100">
            <a:solidFill>
              <a:srgbClr val="9FC9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ext 0"/>
          <p:cNvSpPr/>
          <p:nvPr/>
        </p:nvSpPr>
        <p:spPr>
          <a:xfrm>
            <a:off x="609600" y="487680"/>
            <a:ext cx="10972800" cy="609600"/>
          </a:xfrm>
          <a:prstGeom prst="rect">
            <a:avLst/>
          </a:prstGeom>
          <a:noFill/>
          <a:ln/>
        </p:spPr>
        <p:txBody>
          <a:bodyPr wrap="square" lIns="0" tIns="0" rIns="0" bIns="0" rtlCol="0" anchor="ctr"/>
          <a:lstStyle/>
          <a:p>
            <a:r>
              <a:rPr lang="en-US" sz="4267" b="1" dirty="0">
                <a:solidFill>
                  <a:srgbClr val="2F3165"/>
                </a:solidFill>
                <a:latin typeface="Museo Sans Rounded 900" panose="02000000000000000000" pitchFamily="50" charset="0"/>
              </a:rPr>
              <a:t>Why reach more carers?</a:t>
            </a:r>
            <a:endParaRPr lang="en-US" sz="4267" dirty="0">
              <a:solidFill>
                <a:srgbClr val="2F3165"/>
              </a:solidFill>
              <a:latin typeface="Museo Sans Rounded 900" panose="02000000000000000000" pitchFamily="50" charset="0"/>
            </a:endParaRPr>
          </a:p>
        </p:txBody>
      </p:sp>
      <p:sp>
        <p:nvSpPr>
          <p:cNvPr id="3" name="Text 1"/>
          <p:cNvSpPr/>
          <p:nvPr/>
        </p:nvSpPr>
        <p:spPr>
          <a:xfrm>
            <a:off x="609600" y="1193413"/>
            <a:ext cx="10972800" cy="609600"/>
          </a:xfrm>
          <a:prstGeom prst="rect">
            <a:avLst/>
          </a:prstGeom>
          <a:noFill/>
          <a:ln/>
        </p:spPr>
        <p:txBody>
          <a:bodyPr wrap="square" rtlCol="0" anchor="ctr"/>
          <a:lstStyle/>
          <a:p>
            <a:r>
              <a:rPr lang="en-US" sz="2667" b="1" dirty="0">
                <a:solidFill>
                  <a:srgbClr val="287E5A"/>
                </a:solidFill>
                <a:latin typeface="Museo Sans Rounded 700" panose="02000000000000000000" pitchFamily="50" charset="0"/>
              </a:rPr>
              <a:t>With support, carers can:</a:t>
            </a:r>
          </a:p>
        </p:txBody>
      </p:sp>
      <p:sp>
        <p:nvSpPr>
          <p:cNvPr id="6" name="Text 4"/>
          <p:cNvSpPr/>
          <p:nvPr/>
        </p:nvSpPr>
        <p:spPr>
          <a:xfrm>
            <a:off x="7094806" y="806541"/>
            <a:ext cx="3104271" cy="365760"/>
          </a:xfrm>
          <a:prstGeom prst="rect">
            <a:avLst/>
          </a:prstGeom>
          <a:noFill/>
          <a:ln/>
        </p:spPr>
        <p:txBody>
          <a:bodyPr wrap="square" rtlCol="0" anchor="ctr"/>
          <a:lstStyle/>
          <a:p>
            <a:r>
              <a:rPr lang="en-US" sz="2933" b="1">
                <a:solidFill>
                  <a:srgbClr val="FFFFFF"/>
                </a:solidFill>
              </a:rPr>
              <a:t>£20,000 - £40,000</a:t>
            </a:r>
            <a:endParaRPr lang="en-US" sz="2933"/>
          </a:p>
        </p:txBody>
      </p:sp>
      <p:sp>
        <p:nvSpPr>
          <p:cNvPr id="8" name="Text 6"/>
          <p:cNvSpPr/>
          <p:nvPr/>
        </p:nvSpPr>
        <p:spPr>
          <a:xfrm>
            <a:off x="705976" y="2253894"/>
            <a:ext cx="5242560" cy="1560029"/>
          </a:xfrm>
          <a:prstGeom prst="rect">
            <a:avLst/>
          </a:prstGeom>
          <a:noFill/>
          <a:ln/>
        </p:spPr>
        <p:txBody>
          <a:bodyPr wrap="square" rtlCol="0" anchor="ctr"/>
          <a:lstStyle/>
          <a:p>
            <a:pPr marL="285750" indent="-285750">
              <a:buSzPct val="100000"/>
              <a:buFont typeface="Arial" panose="020B0604020202020204" pitchFamily="34" charset="0"/>
              <a:buChar char="•"/>
            </a:pPr>
            <a:r>
              <a:rPr lang="en-GB" sz="2000">
                <a:solidFill>
                  <a:srgbClr val="2F3165"/>
                </a:solidFill>
                <a:latin typeface="Museo Sans Rounded 300" panose="02000000000000000000" pitchFamily="50" charset="0"/>
              </a:rPr>
              <a:t>reduce isolation </a:t>
            </a:r>
          </a:p>
          <a:p>
            <a:pPr marL="285750" indent="-285750">
              <a:buSzPct val="100000"/>
              <a:buFont typeface="Arial" panose="020B0604020202020204" pitchFamily="34" charset="0"/>
              <a:buChar char="•"/>
            </a:pPr>
            <a:r>
              <a:rPr lang="en-GB" sz="2000">
                <a:solidFill>
                  <a:srgbClr val="2F3165"/>
                </a:solidFill>
                <a:latin typeface="Museo Sans Rounded 300" panose="02000000000000000000" pitchFamily="50" charset="0"/>
              </a:rPr>
              <a:t>improve wellbeing </a:t>
            </a:r>
          </a:p>
          <a:p>
            <a:pPr marL="285750" indent="-285750">
              <a:buSzPct val="100000"/>
              <a:buFont typeface="Arial" panose="020B0604020202020204" pitchFamily="34" charset="0"/>
              <a:buChar char="•"/>
            </a:pPr>
            <a:r>
              <a:rPr lang="en-GB" sz="2000">
                <a:solidFill>
                  <a:srgbClr val="2F3165"/>
                </a:solidFill>
                <a:latin typeface="Museo Sans Rounded 300" panose="02000000000000000000" pitchFamily="50" charset="0"/>
              </a:rPr>
              <a:t>access financial support </a:t>
            </a:r>
          </a:p>
          <a:p>
            <a:pPr marL="285750" indent="-285750">
              <a:buSzPct val="100000"/>
              <a:buFont typeface="Arial" panose="020B0604020202020204" pitchFamily="34" charset="0"/>
              <a:buChar char="•"/>
            </a:pPr>
            <a:r>
              <a:rPr lang="en-GB" sz="2000">
                <a:solidFill>
                  <a:srgbClr val="2F3165"/>
                </a:solidFill>
                <a:latin typeface="Museo Sans Rounded 300" panose="02000000000000000000" pitchFamily="50" charset="0"/>
              </a:rPr>
              <a:t>feel more confident navigating services </a:t>
            </a:r>
          </a:p>
          <a:p>
            <a:pPr marL="285750" indent="-285750">
              <a:buSzPct val="100000"/>
              <a:buFont typeface="Arial" panose="020B0604020202020204" pitchFamily="34" charset="0"/>
              <a:buChar char="•"/>
            </a:pPr>
            <a:r>
              <a:rPr lang="en-GB" sz="2000">
                <a:solidFill>
                  <a:srgbClr val="2F3165"/>
                </a:solidFill>
                <a:latin typeface="Museo Sans Rounded 300" panose="02000000000000000000" pitchFamily="50" charset="0"/>
              </a:rPr>
              <a:t>sustain caring relationships </a:t>
            </a:r>
          </a:p>
          <a:p>
            <a:pPr marL="285750" indent="-285750">
              <a:buSzPct val="100000"/>
              <a:buFont typeface="Arial" panose="020B0604020202020204" pitchFamily="34" charset="0"/>
              <a:buChar char="•"/>
            </a:pPr>
            <a:r>
              <a:rPr lang="en-GB" sz="2000">
                <a:solidFill>
                  <a:srgbClr val="2F3165"/>
                </a:solidFill>
                <a:latin typeface="Museo Sans Rounded 300" panose="02000000000000000000" pitchFamily="50" charset="0"/>
              </a:rPr>
              <a:t>prevent crisis escalation</a:t>
            </a:r>
          </a:p>
          <a:p>
            <a:pPr>
              <a:buSzPct val="100000"/>
            </a:pPr>
            <a:endParaRPr lang="en-US" sz="1600">
              <a:solidFill>
                <a:srgbClr val="2F3165"/>
              </a:solidFill>
              <a:latin typeface="Museo Sans Rounded 300" panose="02000000000000000000" pitchFamily="50" charset="0"/>
            </a:endParaRPr>
          </a:p>
        </p:txBody>
      </p:sp>
      <p:sp>
        <p:nvSpPr>
          <p:cNvPr id="9" name="Text 7"/>
          <p:cNvSpPr/>
          <p:nvPr/>
        </p:nvSpPr>
        <p:spPr>
          <a:xfrm>
            <a:off x="680430" y="4439375"/>
            <a:ext cx="6822341" cy="823256"/>
          </a:xfrm>
          <a:prstGeom prst="rect">
            <a:avLst/>
          </a:prstGeom>
          <a:noFill/>
          <a:ln/>
        </p:spPr>
        <p:txBody>
          <a:bodyPr wrap="square" rtlCol="0" anchor="ctr"/>
          <a:lstStyle/>
          <a:p>
            <a:r>
              <a:rPr lang="en-GB" sz="2133" b="1" dirty="0">
                <a:solidFill>
                  <a:srgbClr val="2F3165"/>
                </a:solidFill>
                <a:latin typeface="Museo Sans Rounded 700" panose="02000000000000000000" pitchFamily="50" charset="0"/>
              </a:rPr>
              <a:t>There are around 20,000 unpaid adult carers in </a:t>
            </a:r>
            <a:r>
              <a:rPr lang="en-GB" sz="2133" b="1" dirty="0" err="1">
                <a:solidFill>
                  <a:srgbClr val="2F3165"/>
                </a:solidFill>
                <a:latin typeface="Museo Sans Rounded 700" panose="02000000000000000000" pitchFamily="50" charset="0"/>
              </a:rPr>
              <a:t>BaNES</a:t>
            </a:r>
            <a:r>
              <a:rPr lang="en-GB" sz="2133" b="1" dirty="0">
                <a:solidFill>
                  <a:srgbClr val="2F3165"/>
                </a:solidFill>
                <a:latin typeface="Museo Sans Rounded 700" panose="02000000000000000000" pitchFamily="50" charset="0"/>
              </a:rPr>
              <a:t> – around 10% of the population</a:t>
            </a:r>
          </a:p>
        </p:txBody>
      </p:sp>
      <p:sp>
        <p:nvSpPr>
          <p:cNvPr id="11" name="Shape 9"/>
          <p:cNvSpPr/>
          <p:nvPr/>
        </p:nvSpPr>
        <p:spPr>
          <a:xfrm>
            <a:off x="609600" y="5608320"/>
            <a:ext cx="10972800" cy="609600"/>
          </a:xfrm>
          <a:prstGeom prst="rect">
            <a:avLst/>
          </a:prstGeom>
          <a:solidFill>
            <a:srgbClr val="8BBAE7"/>
          </a:solidFill>
          <a:ln w="38100">
            <a:solidFill>
              <a:srgbClr val="287E5A"/>
            </a:solidFill>
          </a:ln>
        </p:spPr>
        <p:txBody>
          <a:bodyPr/>
          <a:lstStyle/>
          <a:p>
            <a:endParaRPr lang="en-US" sz="2400"/>
          </a:p>
        </p:txBody>
      </p:sp>
      <p:sp>
        <p:nvSpPr>
          <p:cNvPr id="12" name="Text 10"/>
          <p:cNvSpPr/>
          <p:nvPr/>
        </p:nvSpPr>
        <p:spPr>
          <a:xfrm>
            <a:off x="853440" y="5730240"/>
            <a:ext cx="10485120" cy="365760"/>
          </a:xfrm>
          <a:prstGeom prst="rect">
            <a:avLst/>
          </a:prstGeom>
          <a:noFill/>
          <a:ln/>
        </p:spPr>
        <p:txBody>
          <a:bodyPr wrap="square" rtlCol="0" anchor="ctr"/>
          <a:lstStyle/>
          <a:p>
            <a:pPr algn="ctr"/>
            <a:r>
              <a:rPr lang="en-GB" sz="2000" b="1" dirty="0">
                <a:solidFill>
                  <a:schemeClr val="accent1">
                    <a:lumMod val="50000"/>
                  </a:schemeClr>
                </a:solidFill>
                <a:latin typeface="Museo Sans Rounded 300" panose="02000000000000000000" pitchFamily="50" charset="0"/>
              </a:rPr>
              <a:t>£162 billion economic value - equivalent to a second NHS (£146 million in </a:t>
            </a:r>
            <a:r>
              <a:rPr lang="en-GB" sz="2000" b="1" dirty="0" err="1">
                <a:solidFill>
                  <a:schemeClr val="accent1">
                    <a:lumMod val="50000"/>
                  </a:schemeClr>
                </a:solidFill>
                <a:latin typeface="Museo Sans Rounded 300" panose="02000000000000000000" pitchFamily="50" charset="0"/>
              </a:rPr>
              <a:t>BaNES</a:t>
            </a:r>
            <a:r>
              <a:rPr lang="en-GB" sz="2000" b="1" dirty="0">
                <a:solidFill>
                  <a:schemeClr val="accent1">
                    <a:lumMod val="50000"/>
                  </a:schemeClr>
                </a:solidFill>
                <a:latin typeface="Museo Sans Rounded 300" panose="02000000000000000000" pitchFamily="50" charset="0"/>
              </a:rPr>
              <a:t>)</a:t>
            </a:r>
          </a:p>
        </p:txBody>
      </p:sp>
      <p:grpSp>
        <p:nvGrpSpPr>
          <p:cNvPr id="13" name="Group 12">
            <a:extLst>
              <a:ext uri="{FF2B5EF4-FFF2-40B4-BE49-F238E27FC236}">
                <a16:creationId xmlns:a16="http://schemas.microsoft.com/office/drawing/2014/main" id="{E9D3F7E5-13D1-5C31-B8C7-4BBD45D15378}"/>
              </a:ext>
            </a:extLst>
          </p:cNvPr>
          <p:cNvGrpSpPr/>
          <p:nvPr/>
        </p:nvGrpSpPr>
        <p:grpSpPr>
          <a:xfrm>
            <a:off x="5882809" y="2083620"/>
            <a:ext cx="3353623" cy="1481806"/>
            <a:chOff x="1058558" y="1477742"/>
            <a:chExt cx="2631192" cy="808258"/>
          </a:xfrm>
        </p:grpSpPr>
        <p:sp>
          <p:nvSpPr>
            <p:cNvPr id="14" name="Shape 2">
              <a:extLst>
                <a:ext uri="{FF2B5EF4-FFF2-40B4-BE49-F238E27FC236}">
                  <a16:creationId xmlns:a16="http://schemas.microsoft.com/office/drawing/2014/main" id="{6CFA074E-B37A-9D3F-109D-EAFC970D65E9}"/>
                </a:ext>
              </a:extLst>
            </p:cNvPr>
            <p:cNvSpPr/>
            <p:nvPr/>
          </p:nvSpPr>
          <p:spPr>
            <a:xfrm>
              <a:off x="1058558" y="1477742"/>
              <a:ext cx="2631192" cy="808258"/>
            </a:xfrm>
            <a:prstGeom prst="rect">
              <a:avLst/>
            </a:prstGeom>
            <a:solidFill>
              <a:srgbClr val="2F3165"/>
            </a:solidFill>
            <a:ln/>
          </p:spPr>
          <p:txBody>
            <a:bodyPr/>
            <a:lstStyle/>
            <a:p>
              <a:endParaRPr lang="en-US" sz="2400"/>
            </a:p>
          </p:txBody>
        </p:sp>
        <p:sp>
          <p:nvSpPr>
            <p:cNvPr id="15" name="Text 3">
              <a:extLst>
                <a:ext uri="{FF2B5EF4-FFF2-40B4-BE49-F238E27FC236}">
                  <a16:creationId xmlns:a16="http://schemas.microsoft.com/office/drawing/2014/main" id="{9EA05F2F-9256-E3E8-6BE0-7224CC99690C}"/>
                </a:ext>
              </a:extLst>
            </p:cNvPr>
            <p:cNvSpPr/>
            <p:nvPr/>
          </p:nvSpPr>
          <p:spPr>
            <a:xfrm>
              <a:off x="1209786" y="1588482"/>
              <a:ext cx="2250831" cy="605991"/>
            </a:xfrm>
            <a:prstGeom prst="rect">
              <a:avLst/>
            </a:prstGeom>
            <a:noFill/>
            <a:ln/>
          </p:spPr>
          <p:txBody>
            <a:bodyPr wrap="square" lIns="91440" tIns="45720" rIns="91440" bIns="45720" rtlCol="0" anchor="ctr"/>
            <a:lstStyle/>
            <a:p>
              <a:pPr algn="ctr"/>
              <a:r>
                <a:rPr lang="en-GB" dirty="0">
                  <a:solidFill>
                    <a:srgbClr val="FFFFFF"/>
                  </a:solidFill>
                  <a:latin typeface="Museo Sans Rounded 700"/>
                </a:rPr>
                <a:t>We have 7,000  carers registered with us. How can we work together to identify </a:t>
              </a:r>
              <a:r>
                <a:rPr lang="en-GB">
                  <a:solidFill>
                    <a:srgbClr val="FFFFFF"/>
                  </a:solidFill>
                  <a:latin typeface="Museo Sans Rounded 700"/>
                </a:rPr>
                <a:t>the hidden 13,000?</a:t>
              </a:r>
              <a:endParaRPr lang="en-US">
                <a:solidFill>
                  <a:srgbClr val="FFFFFF"/>
                </a:solidFill>
                <a:latin typeface="Museo Sans Rounded 700"/>
              </a:endParaRPr>
            </a:p>
          </p:txBody>
        </p:sp>
      </p:grpSp>
      <p:pic>
        <p:nvPicPr>
          <p:cNvPr id="20" name="Picture 19">
            <a:extLst>
              <a:ext uri="{FF2B5EF4-FFF2-40B4-BE49-F238E27FC236}">
                <a16:creationId xmlns:a16="http://schemas.microsoft.com/office/drawing/2014/main" id="{CCCED784-1193-AC5C-8825-7A997BC51290}"/>
              </a:ext>
            </a:extLst>
          </p:cNvPr>
          <p:cNvPicPr/>
          <p:nvPr/>
        </p:nvPicPr>
        <p:blipFill>
          <a:blip r:embed="rId4"/>
          <a:srcRect t="17066" b="17136"/>
          <a:stretch>
            <a:fillRect/>
          </a:stretch>
        </p:blipFill>
        <p:spPr>
          <a:xfrm>
            <a:off x="10572347" y="119576"/>
            <a:ext cx="1582136" cy="104100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14400" y="640080"/>
            <a:ext cx="10190206" cy="731520"/>
          </a:xfrm>
          <a:prstGeom prst="rect">
            <a:avLst/>
          </a:prstGeom>
          <a:noFill/>
          <a:ln/>
        </p:spPr>
        <p:txBody>
          <a:bodyPr wrap="square" lIns="0" tIns="0" rIns="0" bIns="0" rtlCol="0" anchor="ctr"/>
          <a:lstStyle/>
          <a:p>
            <a:pPr defTabSz="609585"/>
            <a:r>
              <a:rPr lang="en-GB" sz="4200" b="1" dirty="0">
                <a:solidFill>
                  <a:srgbClr val="2F3165"/>
                </a:solidFill>
                <a:latin typeface="Museo Sans Rounded 900" panose="02000000000000000000" pitchFamily="50" charset="0"/>
              </a:rPr>
              <a:t>What does supporting unpaid carers </a:t>
            </a:r>
          </a:p>
          <a:p>
            <a:pPr defTabSz="609585"/>
            <a:r>
              <a:rPr lang="en-GB" sz="4200" b="1" dirty="0">
                <a:solidFill>
                  <a:srgbClr val="2F3165"/>
                </a:solidFill>
                <a:latin typeface="Museo Sans Rounded 900" panose="02000000000000000000" pitchFamily="50" charset="0"/>
              </a:rPr>
              <a:t>look like in practice?</a:t>
            </a:r>
          </a:p>
        </p:txBody>
      </p:sp>
      <p:grpSp>
        <p:nvGrpSpPr>
          <p:cNvPr id="30" name="Group 29">
            <a:extLst>
              <a:ext uri="{FF2B5EF4-FFF2-40B4-BE49-F238E27FC236}">
                <a16:creationId xmlns:a16="http://schemas.microsoft.com/office/drawing/2014/main" id="{AA2D5315-8DFF-1A7B-D119-5B44251ACC7B}"/>
              </a:ext>
            </a:extLst>
          </p:cNvPr>
          <p:cNvGrpSpPr/>
          <p:nvPr/>
        </p:nvGrpSpPr>
        <p:grpSpPr>
          <a:xfrm>
            <a:off x="914400" y="1754215"/>
            <a:ext cx="10363200" cy="4693920"/>
            <a:chOff x="914400" y="1188720"/>
            <a:chExt cx="7772400" cy="3520440"/>
          </a:xfrm>
        </p:grpSpPr>
        <p:sp>
          <p:nvSpPr>
            <p:cNvPr id="5" name="Text 3"/>
            <p:cNvSpPr/>
            <p:nvPr/>
          </p:nvSpPr>
          <p:spPr>
            <a:xfrm>
              <a:off x="914400" y="1188720"/>
              <a:ext cx="7772400" cy="228600"/>
            </a:xfrm>
            <a:prstGeom prst="rect">
              <a:avLst/>
            </a:prstGeom>
            <a:solidFill>
              <a:srgbClr val="9FC9B7"/>
            </a:solidFill>
            <a:ln/>
          </p:spPr>
          <p:txBody>
            <a:bodyPr wrap="square" rtlCol="0" anchor="ctr"/>
            <a:lstStyle/>
            <a:p>
              <a:pPr defTabSz="609585"/>
              <a:r>
                <a:rPr lang="en-US" sz="1600" b="1" dirty="0">
                  <a:solidFill>
                    <a:srgbClr val="2F3165"/>
                  </a:solidFill>
                  <a:latin typeface="Museo Sans Rounded 300" panose="02000000000000000000" pitchFamily="50" charset="0"/>
                </a:rPr>
                <a:t>1. Think ‘carer’! </a:t>
              </a:r>
            </a:p>
          </p:txBody>
        </p:sp>
        <p:sp>
          <p:nvSpPr>
            <p:cNvPr id="6" name="Text 4"/>
            <p:cNvSpPr/>
            <p:nvPr/>
          </p:nvSpPr>
          <p:spPr>
            <a:xfrm>
              <a:off x="914400" y="1417320"/>
              <a:ext cx="7772400" cy="320040"/>
            </a:xfrm>
            <a:prstGeom prst="rect">
              <a:avLst/>
            </a:prstGeom>
            <a:noFill/>
            <a:ln/>
          </p:spPr>
          <p:txBody>
            <a:bodyPr wrap="square" rtlCol="0" anchor="ctr"/>
            <a:lstStyle/>
            <a:p>
              <a:pPr defTabSz="609585"/>
              <a:r>
                <a:rPr lang="en-GB" sz="1600" dirty="0">
                  <a:solidFill>
                    <a:srgbClr val="4472C4">
                      <a:lumMod val="50000"/>
                    </a:srgbClr>
                  </a:solidFill>
                  <a:latin typeface="Museo Sans Rounded 300" panose="02000000000000000000" pitchFamily="50" charset="0"/>
                </a:rPr>
                <a:t>Many carers do not identify themselves as carers.</a:t>
              </a:r>
            </a:p>
          </p:txBody>
        </p:sp>
        <p:sp>
          <p:nvSpPr>
            <p:cNvPr id="9" name="Text 7"/>
            <p:cNvSpPr/>
            <p:nvPr/>
          </p:nvSpPr>
          <p:spPr>
            <a:xfrm>
              <a:off x="914400" y="1783080"/>
              <a:ext cx="7772400" cy="228600"/>
            </a:xfrm>
            <a:prstGeom prst="rect">
              <a:avLst/>
            </a:prstGeom>
            <a:solidFill>
              <a:srgbClr val="CD9EC4"/>
            </a:solidFill>
            <a:ln/>
          </p:spPr>
          <p:txBody>
            <a:bodyPr wrap="square" rtlCol="0" anchor="ctr"/>
            <a:lstStyle/>
            <a:p>
              <a:pPr defTabSz="609585"/>
              <a:r>
                <a:rPr lang="en-US" sz="1600" b="1" dirty="0">
                  <a:solidFill>
                    <a:srgbClr val="2F3165"/>
                  </a:solidFill>
                  <a:latin typeface="Museo Sans Rounded 300" panose="02000000000000000000" pitchFamily="50" charset="0"/>
                </a:rPr>
                <a:t>2. </a:t>
              </a:r>
              <a:r>
                <a:rPr lang="en-GB" sz="1600" b="1" dirty="0">
                  <a:solidFill>
                    <a:srgbClr val="2F3165"/>
                  </a:solidFill>
                  <a:latin typeface="Museo Sans Rounded 300" panose="02000000000000000000" pitchFamily="50" charset="0"/>
                </a:rPr>
                <a:t>Treat carers as ‘expert partners’ </a:t>
              </a:r>
              <a:endParaRPr lang="en-US" sz="1600" dirty="0">
                <a:solidFill>
                  <a:srgbClr val="2F3165"/>
                </a:solidFill>
                <a:latin typeface="Museo Sans Rounded 300" panose="02000000000000000000" pitchFamily="50" charset="0"/>
              </a:endParaRPr>
            </a:p>
          </p:txBody>
        </p:sp>
        <p:sp>
          <p:nvSpPr>
            <p:cNvPr id="10" name="Text 8"/>
            <p:cNvSpPr/>
            <p:nvPr/>
          </p:nvSpPr>
          <p:spPr>
            <a:xfrm>
              <a:off x="914400" y="2011680"/>
              <a:ext cx="7772400" cy="320040"/>
            </a:xfrm>
            <a:prstGeom prst="rect">
              <a:avLst/>
            </a:prstGeom>
            <a:noFill/>
            <a:ln/>
          </p:spPr>
          <p:txBody>
            <a:bodyPr wrap="square" rtlCol="0" anchor="ctr"/>
            <a:lstStyle/>
            <a:p>
              <a:pPr defTabSz="609585"/>
              <a:r>
                <a:rPr lang="en-GB" sz="1600">
                  <a:solidFill>
                    <a:srgbClr val="4472C4">
                      <a:lumMod val="50000"/>
                    </a:srgbClr>
                  </a:solidFill>
                  <a:latin typeface="Museo Sans Rounded 300" panose="02000000000000000000" pitchFamily="50" charset="0"/>
                </a:rPr>
                <a:t>Recognise their knowledge and lived experience.</a:t>
              </a:r>
              <a:endParaRPr lang="en-US" sz="1600">
                <a:solidFill>
                  <a:srgbClr val="4472C4">
                    <a:lumMod val="50000"/>
                  </a:srgbClr>
                </a:solidFill>
                <a:latin typeface="Museo Sans Rounded 300" panose="02000000000000000000" pitchFamily="50" charset="0"/>
              </a:endParaRPr>
            </a:p>
          </p:txBody>
        </p:sp>
        <p:sp>
          <p:nvSpPr>
            <p:cNvPr id="13" name="Text 11"/>
            <p:cNvSpPr/>
            <p:nvPr/>
          </p:nvSpPr>
          <p:spPr>
            <a:xfrm>
              <a:off x="914400" y="2377440"/>
              <a:ext cx="7772400" cy="228600"/>
            </a:xfrm>
            <a:prstGeom prst="rect">
              <a:avLst/>
            </a:prstGeom>
            <a:solidFill>
              <a:srgbClr val="9FC9B7"/>
            </a:solidFill>
            <a:ln/>
          </p:spPr>
          <p:txBody>
            <a:bodyPr wrap="square" rtlCol="0" anchor="ctr"/>
            <a:lstStyle/>
            <a:p>
              <a:pPr defTabSz="609585"/>
              <a:r>
                <a:rPr lang="en-US" sz="1600" b="1" dirty="0">
                  <a:solidFill>
                    <a:srgbClr val="2F3165"/>
                  </a:solidFill>
                  <a:latin typeface="Museo Sans Rounded 300" panose="02000000000000000000" pitchFamily="50" charset="0"/>
                </a:rPr>
                <a:t>3. Understand carers rights </a:t>
              </a:r>
              <a:endParaRPr lang="en-US" sz="1600" dirty="0">
                <a:solidFill>
                  <a:srgbClr val="2F3165"/>
                </a:solidFill>
                <a:latin typeface="Museo Sans Rounded 300" panose="02000000000000000000" pitchFamily="50" charset="0"/>
              </a:endParaRPr>
            </a:p>
          </p:txBody>
        </p:sp>
        <p:sp>
          <p:nvSpPr>
            <p:cNvPr id="14" name="Text 12"/>
            <p:cNvSpPr/>
            <p:nvPr/>
          </p:nvSpPr>
          <p:spPr>
            <a:xfrm>
              <a:off x="914400" y="2606040"/>
              <a:ext cx="7772400" cy="320040"/>
            </a:xfrm>
            <a:prstGeom prst="rect">
              <a:avLst/>
            </a:prstGeom>
            <a:noFill/>
            <a:ln/>
          </p:spPr>
          <p:txBody>
            <a:bodyPr wrap="square" rtlCol="0" anchor="ctr"/>
            <a:lstStyle/>
            <a:p>
              <a:pPr defTabSz="609585"/>
              <a:r>
                <a:rPr lang="en-GB" sz="1600">
                  <a:solidFill>
                    <a:srgbClr val="4472C4">
                      <a:lumMod val="50000"/>
                    </a:srgbClr>
                  </a:solidFill>
                  <a:latin typeface="Museo Sans Rounded 300" panose="02000000000000000000" pitchFamily="50" charset="0"/>
                </a:rPr>
                <a:t>Be aware of carers’ needs and entitlements.</a:t>
              </a:r>
            </a:p>
          </p:txBody>
        </p:sp>
        <p:sp>
          <p:nvSpPr>
            <p:cNvPr id="17" name="Text 15"/>
            <p:cNvSpPr/>
            <p:nvPr/>
          </p:nvSpPr>
          <p:spPr>
            <a:xfrm>
              <a:off x="914400" y="2971800"/>
              <a:ext cx="7772400" cy="228600"/>
            </a:xfrm>
            <a:prstGeom prst="rect">
              <a:avLst/>
            </a:prstGeom>
            <a:solidFill>
              <a:srgbClr val="CD9EC4"/>
            </a:solidFill>
            <a:ln/>
          </p:spPr>
          <p:txBody>
            <a:bodyPr wrap="square" rtlCol="0" anchor="ctr"/>
            <a:lstStyle/>
            <a:p>
              <a:pPr defTabSz="609585"/>
              <a:r>
                <a:rPr lang="en-US" sz="1600" b="1">
                  <a:solidFill>
                    <a:srgbClr val="2F3165"/>
                  </a:solidFill>
                  <a:latin typeface="Museo Sans Rounded 300" panose="02000000000000000000" pitchFamily="50" charset="0"/>
                </a:rPr>
                <a:t>4. Make services carer-friendly </a:t>
              </a:r>
              <a:endParaRPr lang="en-US" sz="1600">
                <a:solidFill>
                  <a:srgbClr val="2F3165"/>
                </a:solidFill>
                <a:latin typeface="Museo Sans Rounded 300" panose="02000000000000000000" pitchFamily="50" charset="0"/>
              </a:endParaRPr>
            </a:p>
          </p:txBody>
        </p:sp>
        <p:sp>
          <p:nvSpPr>
            <p:cNvPr id="18" name="Text 16"/>
            <p:cNvSpPr/>
            <p:nvPr/>
          </p:nvSpPr>
          <p:spPr>
            <a:xfrm>
              <a:off x="914400" y="3200400"/>
              <a:ext cx="7772400" cy="320040"/>
            </a:xfrm>
            <a:prstGeom prst="rect">
              <a:avLst/>
            </a:prstGeom>
            <a:noFill/>
            <a:ln/>
          </p:spPr>
          <p:txBody>
            <a:bodyPr wrap="square" rtlCol="0" anchor="ctr"/>
            <a:lstStyle/>
            <a:p>
              <a:pPr defTabSz="609585"/>
              <a:r>
                <a:rPr lang="en-GB" sz="1600" dirty="0">
                  <a:solidFill>
                    <a:srgbClr val="4472C4">
                      <a:lumMod val="50000"/>
                    </a:srgbClr>
                  </a:solidFill>
                  <a:latin typeface="Museo Sans Rounded 300" panose="02000000000000000000" pitchFamily="50" charset="0"/>
                </a:rPr>
                <a:t>Offer flexible appointments, good communication and consider accessibility requirements.</a:t>
              </a:r>
              <a:endParaRPr lang="en-US" sz="1600" dirty="0">
                <a:solidFill>
                  <a:srgbClr val="4472C4">
                    <a:lumMod val="50000"/>
                  </a:srgbClr>
                </a:solidFill>
                <a:latin typeface="Museo Sans Rounded 300" panose="02000000000000000000" pitchFamily="50" charset="0"/>
              </a:endParaRPr>
            </a:p>
          </p:txBody>
        </p:sp>
        <p:sp>
          <p:nvSpPr>
            <p:cNvPr id="21" name="Text 19"/>
            <p:cNvSpPr/>
            <p:nvPr/>
          </p:nvSpPr>
          <p:spPr>
            <a:xfrm>
              <a:off x="914400" y="3566160"/>
              <a:ext cx="7772400" cy="228600"/>
            </a:xfrm>
            <a:prstGeom prst="rect">
              <a:avLst/>
            </a:prstGeom>
            <a:solidFill>
              <a:srgbClr val="9FC9B7"/>
            </a:solidFill>
            <a:ln/>
          </p:spPr>
          <p:txBody>
            <a:bodyPr wrap="square" rtlCol="0" anchor="ctr"/>
            <a:lstStyle/>
            <a:p>
              <a:pPr defTabSz="609585"/>
              <a:r>
                <a:rPr lang="en-US" sz="1600" b="1">
                  <a:solidFill>
                    <a:srgbClr val="2F3165"/>
                  </a:solidFill>
                  <a:latin typeface="Museo Sans Rounded 300" panose="02000000000000000000" pitchFamily="50" charset="0"/>
                </a:rPr>
                <a:t>5. Mind your language </a:t>
              </a:r>
              <a:endParaRPr lang="en-US" sz="1600">
                <a:solidFill>
                  <a:srgbClr val="2F3165"/>
                </a:solidFill>
                <a:latin typeface="Museo Sans Rounded 300" panose="02000000000000000000" pitchFamily="50" charset="0"/>
              </a:endParaRPr>
            </a:p>
          </p:txBody>
        </p:sp>
        <p:sp>
          <p:nvSpPr>
            <p:cNvPr id="22" name="Text 20"/>
            <p:cNvSpPr/>
            <p:nvPr/>
          </p:nvSpPr>
          <p:spPr>
            <a:xfrm>
              <a:off x="914400" y="3909060"/>
              <a:ext cx="7772400" cy="228600"/>
            </a:xfrm>
            <a:prstGeom prst="rect">
              <a:avLst/>
            </a:prstGeom>
            <a:noFill/>
            <a:ln/>
          </p:spPr>
          <p:txBody>
            <a:bodyPr wrap="square" rtlCol="0" anchor="ctr"/>
            <a:lstStyle/>
            <a:p>
              <a:pPr defTabSz="609585"/>
              <a:r>
                <a:rPr lang="en-GB" sz="1600" dirty="0">
                  <a:solidFill>
                    <a:srgbClr val="4472C4">
                      <a:lumMod val="50000"/>
                    </a:srgbClr>
                  </a:solidFill>
                  <a:latin typeface="Museo Sans Rounded 300" panose="02000000000000000000" pitchFamily="50" charset="0"/>
                </a:rPr>
                <a:t>Carers are unpaid — not ‘informal’.</a:t>
              </a:r>
              <a:br>
                <a:rPr lang="en-GB" sz="1600" dirty="0">
                  <a:solidFill>
                    <a:srgbClr val="4472C4">
                      <a:lumMod val="50000"/>
                    </a:srgbClr>
                  </a:solidFill>
                  <a:latin typeface="Museo Sans Rounded 300" panose="02000000000000000000" pitchFamily="50" charset="0"/>
                </a:rPr>
              </a:br>
              <a:endParaRPr lang="en-GB" sz="1600" dirty="0">
                <a:solidFill>
                  <a:srgbClr val="4472C4">
                    <a:lumMod val="50000"/>
                  </a:srgbClr>
                </a:solidFill>
                <a:latin typeface="Museo Sans Rounded 300" panose="02000000000000000000" pitchFamily="50" charset="0"/>
              </a:endParaRPr>
            </a:p>
          </p:txBody>
        </p:sp>
        <p:sp>
          <p:nvSpPr>
            <p:cNvPr id="25" name="Text 23"/>
            <p:cNvSpPr/>
            <p:nvPr/>
          </p:nvSpPr>
          <p:spPr>
            <a:xfrm>
              <a:off x="914400" y="4160520"/>
              <a:ext cx="7772400" cy="228600"/>
            </a:xfrm>
            <a:prstGeom prst="rect">
              <a:avLst/>
            </a:prstGeom>
            <a:solidFill>
              <a:srgbClr val="CD9EC4"/>
            </a:solidFill>
            <a:ln/>
          </p:spPr>
          <p:txBody>
            <a:bodyPr wrap="square" rtlCol="0" anchor="ctr"/>
            <a:lstStyle/>
            <a:p>
              <a:pPr defTabSz="609585"/>
              <a:r>
                <a:rPr lang="en-US" sz="1600" b="1">
                  <a:solidFill>
                    <a:srgbClr val="2F3165"/>
                  </a:solidFill>
                  <a:latin typeface="Museo Sans Rounded 300" panose="02000000000000000000" pitchFamily="50" charset="0"/>
                </a:rPr>
                <a:t>6. Be proactive </a:t>
              </a:r>
              <a:endParaRPr lang="en-US" sz="1600">
                <a:solidFill>
                  <a:srgbClr val="2F3165"/>
                </a:solidFill>
                <a:latin typeface="Museo Sans Rounded 300" panose="02000000000000000000" pitchFamily="50" charset="0"/>
              </a:endParaRPr>
            </a:p>
          </p:txBody>
        </p:sp>
        <p:sp>
          <p:nvSpPr>
            <p:cNvPr id="26" name="Text 24"/>
            <p:cNvSpPr/>
            <p:nvPr/>
          </p:nvSpPr>
          <p:spPr>
            <a:xfrm>
              <a:off x="914400" y="4389120"/>
              <a:ext cx="7772400" cy="320040"/>
            </a:xfrm>
            <a:prstGeom prst="rect">
              <a:avLst/>
            </a:prstGeom>
            <a:noFill/>
            <a:ln/>
          </p:spPr>
          <p:txBody>
            <a:bodyPr wrap="square" rtlCol="0" anchor="ctr"/>
            <a:lstStyle/>
            <a:p>
              <a:pPr defTabSz="609585"/>
              <a:r>
                <a:rPr lang="en-GB" sz="1600" dirty="0">
                  <a:solidFill>
                    <a:srgbClr val="4472C4">
                      <a:lumMod val="50000"/>
                    </a:srgbClr>
                  </a:solidFill>
                  <a:latin typeface="Museo Sans Rounded 300" panose="02000000000000000000" pitchFamily="50" charset="0"/>
                </a:rPr>
                <a:t>Carers rarely prioritise themselves. Offer referral and support as soon as possible and appropriate.</a:t>
              </a:r>
            </a:p>
          </p:txBody>
        </p:sp>
      </p:grpSp>
      <p:pic>
        <p:nvPicPr>
          <p:cNvPr id="31" name="Picture 30">
            <a:extLst>
              <a:ext uri="{FF2B5EF4-FFF2-40B4-BE49-F238E27FC236}">
                <a16:creationId xmlns:a16="http://schemas.microsoft.com/office/drawing/2014/main" id="{C06FCE20-0CE9-30A0-57F2-1B2782F7436A}"/>
              </a:ext>
            </a:extLst>
          </p:cNvPr>
          <p:cNvPicPr/>
          <p:nvPr/>
        </p:nvPicPr>
        <p:blipFill>
          <a:blip r:embed="rId3"/>
          <a:srcRect t="17066" b="17136"/>
          <a:stretch>
            <a:fillRect/>
          </a:stretch>
        </p:blipFill>
        <p:spPr>
          <a:xfrm>
            <a:off x="10486532" y="89096"/>
            <a:ext cx="1582136" cy="104100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09600" y="670560"/>
            <a:ext cx="10972800" cy="731520"/>
          </a:xfrm>
          <a:prstGeom prst="rect">
            <a:avLst/>
          </a:prstGeom>
          <a:noFill/>
          <a:ln/>
        </p:spPr>
        <p:txBody>
          <a:bodyPr wrap="square" lIns="0" tIns="0" rIns="0" bIns="0" rtlCol="0" anchor="ctr"/>
          <a:lstStyle/>
          <a:p>
            <a:r>
              <a:rPr lang="en-GB" sz="4800" b="1">
                <a:solidFill>
                  <a:srgbClr val="273464"/>
                </a:solidFill>
                <a:latin typeface="Museo Sans Rounded 900"/>
              </a:rPr>
              <a:t>How can you help?</a:t>
            </a:r>
            <a:endParaRPr lang="en-GB" sz="4800">
              <a:solidFill>
                <a:srgbClr val="273464"/>
              </a:solidFill>
              <a:latin typeface="Museo Sans Rounded 900"/>
            </a:endParaRPr>
          </a:p>
        </p:txBody>
      </p:sp>
      <p:sp>
        <p:nvSpPr>
          <p:cNvPr id="3" name="Shape 1"/>
          <p:cNvSpPr/>
          <p:nvPr/>
        </p:nvSpPr>
        <p:spPr>
          <a:xfrm>
            <a:off x="708454" y="1711569"/>
            <a:ext cx="3413760" cy="1235859"/>
          </a:xfrm>
          <a:prstGeom prst="rect">
            <a:avLst/>
          </a:prstGeom>
          <a:solidFill>
            <a:srgbClr val="8BBAE7"/>
          </a:solidFill>
          <a:ln/>
        </p:spPr>
        <p:txBody>
          <a:bodyPr/>
          <a:lstStyle/>
          <a:p>
            <a:pPr defTabSz="609585"/>
            <a:endParaRPr lang="en-US" sz="2400">
              <a:solidFill>
                <a:prstClr val="black"/>
              </a:solidFill>
              <a:latin typeface="Calibri" panose="020F0502020204030204"/>
            </a:endParaRPr>
          </a:p>
        </p:txBody>
      </p:sp>
      <p:sp>
        <p:nvSpPr>
          <p:cNvPr id="4" name="Text 2"/>
          <p:cNvSpPr/>
          <p:nvPr/>
        </p:nvSpPr>
        <p:spPr>
          <a:xfrm>
            <a:off x="708454" y="1711568"/>
            <a:ext cx="3413760" cy="1235859"/>
          </a:xfrm>
          <a:prstGeom prst="rect">
            <a:avLst/>
          </a:prstGeom>
          <a:noFill/>
          <a:ln/>
        </p:spPr>
        <p:txBody>
          <a:bodyPr wrap="square" rtlCol="0" anchor="ctr"/>
          <a:lstStyle/>
          <a:p>
            <a:pPr defTabSz="609585"/>
            <a:r>
              <a:rPr lang="en-US" sz="4400" b="1">
                <a:solidFill>
                  <a:srgbClr val="FFFFFF"/>
                </a:solidFill>
                <a:latin typeface="Museo Sans Rounded 900" panose="02000000000000000000" pitchFamily="50" charset="0"/>
              </a:rPr>
              <a:t>  Recognise</a:t>
            </a:r>
          </a:p>
        </p:txBody>
      </p:sp>
      <p:sp>
        <p:nvSpPr>
          <p:cNvPr id="6" name="Shape 4"/>
          <p:cNvSpPr/>
          <p:nvPr/>
        </p:nvSpPr>
        <p:spPr>
          <a:xfrm>
            <a:off x="4389120" y="1726456"/>
            <a:ext cx="3413760" cy="1246491"/>
          </a:xfrm>
          <a:prstGeom prst="rect">
            <a:avLst/>
          </a:prstGeom>
          <a:solidFill>
            <a:srgbClr val="CD9EC4"/>
          </a:solidFill>
          <a:ln/>
        </p:spPr>
        <p:txBody>
          <a:bodyPr/>
          <a:lstStyle/>
          <a:p>
            <a:pPr defTabSz="609585"/>
            <a:endParaRPr lang="en-US" sz="2400">
              <a:solidFill>
                <a:prstClr val="black"/>
              </a:solidFill>
              <a:latin typeface="Calibri" panose="020F0502020204030204"/>
            </a:endParaRPr>
          </a:p>
        </p:txBody>
      </p:sp>
      <p:sp>
        <p:nvSpPr>
          <p:cNvPr id="7" name="Text 5"/>
          <p:cNvSpPr/>
          <p:nvPr/>
        </p:nvSpPr>
        <p:spPr>
          <a:xfrm>
            <a:off x="4364311" y="1726455"/>
            <a:ext cx="3413760" cy="1246491"/>
          </a:xfrm>
          <a:prstGeom prst="rect">
            <a:avLst/>
          </a:prstGeom>
          <a:noFill/>
          <a:ln/>
        </p:spPr>
        <p:txBody>
          <a:bodyPr wrap="square" rtlCol="0" anchor="ctr"/>
          <a:lstStyle/>
          <a:p>
            <a:pPr algn="ctr" defTabSz="609585"/>
            <a:r>
              <a:rPr lang="en-US" sz="4400" b="1">
                <a:solidFill>
                  <a:srgbClr val="FFFFFF"/>
                </a:solidFill>
                <a:latin typeface="Museo Sans Rounded 900" panose="02000000000000000000" pitchFamily="50" charset="0"/>
              </a:rPr>
              <a:t>Respond</a:t>
            </a:r>
          </a:p>
        </p:txBody>
      </p:sp>
      <p:sp>
        <p:nvSpPr>
          <p:cNvPr id="9" name="Shape 7"/>
          <p:cNvSpPr/>
          <p:nvPr/>
        </p:nvSpPr>
        <p:spPr>
          <a:xfrm>
            <a:off x="8168640" y="1726456"/>
            <a:ext cx="3413760" cy="1246491"/>
          </a:xfrm>
          <a:prstGeom prst="rect">
            <a:avLst/>
          </a:prstGeom>
          <a:solidFill>
            <a:srgbClr val="D98992"/>
          </a:solidFill>
          <a:ln/>
        </p:spPr>
        <p:txBody>
          <a:bodyPr/>
          <a:lstStyle/>
          <a:p>
            <a:pPr defTabSz="609585"/>
            <a:endParaRPr lang="en-US" sz="2400">
              <a:solidFill>
                <a:prstClr val="black"/>
              </a:solidFill>
              <a:latin typeface="Calibri" panose="020F0502020204030204"/>
            </a:endParaRPr>
          </a:p>
        </p:txBody>
      </p:sp>
      <p:sp>
        <p:nvSpPr>
          <p:cNvPr id="10" name="Text 8"/>
          <p:cNvSpPr/>
          <p:nvPr/>
        </p:nvSpPr>
        <p:spPr>
          <a:xfrm>
            <a:off x="8168640" y="1726454"/>
            <a:ext cx="3413760" cy="1246491"/>
          </a:xfrm>
          <a:prstGeom prst="rect">
            <a:avLst/>
          </a:prstGeom>
          <a:noFill/>
          <a:ln/>
        </p:spPr>
        <p:txBody>
          <a:bodyPr wrap="square" rtlCol="0" anchor="ctr"/>
          <a:lstStyle/>
          <a:p>
            <a:pPr algn="ctr" defTabSz="609585"/>
            <a:r>
              <a:rPr lang="en-US" sz="4400" b="1">
                <a:solidFill>
                  <a:srgbClr val="FFFFFF"/>
                </a:solidFill>
                <a:latin typeface="Museo Sans Rounded 900" panose="02000000000000000000" pitchFamily="50" charset="0"/>
              </a:rPr>
              <a:t>Refer</a:t>
            </a:r>
          </a:p>
        </p:txBody>
      </p:sp>
      <p:sp>
        <p:nvSpPr>
          <p:cNvPr id="13" name="Text 11"/>
          <p:cNvSpPr/>
          <p:nvPr/>
        </p:nvSpPr>
        <p:spPr>
          <a:xfrm>
            <a:off x="609600" y="4716322"/>
            <a:ext cx="10972800" cy="1867358"/>
          </a:xfrm>
          <a:prstGeom prst="rect">
            <a:avLst/>
          </a:prstGeom>
          <a:noFill/>
          <a:ln/>
        </p:spPr>
        <p:txBody>
          <a:bodyPr wrap="square" rtlCol="0" anchor="ctr"/>
          <a:lstStyle/>
          <a:p>
            <a:pPr marL="380990" indent="-380990" defTabSz="609585">
              <a:buSzPct val="100000"/>
              <a:buFont typeface="Courier New" panose="02070309020205020404" pitchFamily="49" charset="0"/>
              <a:buChar char="o"/>
            </a:pPr>
            <a:r>
              <a:rPr lang="en-GB" sz="2000" dirty="0">
                <a:solidFill>
                  <a:srgbClr val="4472C4">
                    <a:lumMod val="50000"/>
                  </a:srgbClr>
                </a:solidFill>
                <a:latin typeface="Museo Sans Rounded 300" panose="02000000000000000000" pitchFamily="50" charset="0"/>
              </a:rPr>
              <a:t>Know how to identify an unpaid carer</a:t>
            </a:r>
          </a:p>
          <a:p>
            <a:pPr marL="380990" indent="-380990" defTabSz="609585">
              <a:buSzPct val="100000"/>
              <a:buFont typeface="Courier New" panose="02070309020205020404" pitchFamily="49" charset="0"/>
              <a:buChar char="o"/>
            </a:pPr>
            <a:r>
              <a:rPr lang="en-GB" sz="2000" dirty="0">
                <a:solidFill>
                  <a:srgbClr val="4472C4">
                    <a:lumMod val="50000"/>
                  </a:srgbClr>
                </a:solidFill>
                <a:latin typeface="Museo Sans Rounded 300" panose="02000000000000000000" pitchFamily="50" charset="0"/>
              </a:rPr>
              <a:t>Listen, validate and let them know support is available.</a:t>
            </a:r>
          </a:p>
          <a:p>
            <a:pPr marL="380990" indent="-380990" defTabSz="609585">
              <a:buSzPct val="100000"/>
              <a:buFont typeface="Courier New" panose="02070309020205020404" pitchFamily="49" charset="0"/>
              <a:buChar char="o"/>
            </a:pPr>
            <a:r>
              <a:rPr lang="en-GB" sz="2000" dirty="0">
                <a:solidFill>
                  <a:srgbClr val="4472C4">
                    <a:lumMod val="50000"/>
                  </a:srgbClr>
                </a:solidFill>
                <a:latin typeface="Museo Sans Rounded 300" panose="02000000000000000000" pitchFamily="50" charset="0"/>
              </a:rPr>
              <a:t>Refer unpaid carers to our support services via our professional referral form</a:t>
            </a:r>
          </a:p>
          <a:p>
            <a:pPr marL="380990" indent="-380990" defTabSz="609585">
              <a:buSzPct val="100000"/>
              <a:buFont typeface="Courier New" panose="02070309020205020404" pitchFamily="49" charset="0"/>
              <a:buChar char="o"/>
            </a:pPr>
            <a:r>
              <a:rPr lang="en-GB" sz="2000" dirty="0">
                <a:solidFill>
                  <a:srgbClr val="4472C4">
                    <a:lumMod val="50000"/>
                  </a:srgbClr>
                </a:solidFill>
                <a:latin typeface="Museo Sans Rounded 300" panose="02000000000000000000" pitchFamily="50" charset="0"/>
              </a:rPr>
              <a:t>Update your knowledge </a:t>
            </a:r>
          </a:p>
          <a:p>
            <a:pPr marL="380990" indent="-380990" defTabSz="609585">
              <a:buSzPct val="100000"/>
              <a:buFont typeface="Courier New" panose="02070309020205020404" pitchFamily="49" charset="0"/>
              <a:buChar char="o"/>
            </a:pPr>
            <a:r>
              <a:rPr lang="en-GB" sz="2000" dirty="0">
                <a:solidFill>
                  <a:srgbClr val="4472C4">
                    <a:lumMod val="50000"/>
                  </a:srgbClr>
                </a:solidFill>
                <a:latin typeface="Museo Sans Rounded 300" panose="02000000000000000000" pitchFamily="50" charset="0"/>
              </a:rPr>
              <a:t>Share learning and promote carer-aware practice within your organisation.</a:t>
            </a:r>
            <a:br>
              <a:rPr lang="en-GB" sz="1600" dirty="0">
                <a:solidFill>
                  <a:srgbClr val="4472C4">
                    <a:lumMod val="50000"/>
                  </a:srgbClr>
                </a:solidFill>
                <a:latin typeface="Museo Sans Rounded 300" panose="02000000000000000000" pitchFamily="50" charset="0"/>
              </a:rPr>
            </a:br>
            <a:endParaRPr lang="en-GB" sz="1600" dirty="0">
              <a:solidFill>
                <a:srgbClr val="4472C4">
                  <a:lumMod val="50000"/>
                </a:srgbClr>
              </a:solidFill>
              <a:latin typeface="Museo Sans Rounded 300" panose="02000000000000000000" pitchFamily="50" charset="0"/>
            </a:endParaRPr>
          </a:p>
        </p:txBody>
      </p:sp>
      <p:pic>
        <p:nvPicPr>
          <p:cNvPr id="14" name="Picture 13">
            <a:extLst>
              <a:ext uri="{FF2B5EF4-FFF2-40B4-BE49-F238E27FC236}">
                <a16:creationId xmlns:a16="http://schemas.microsoft.com/office/drawing/2014/main" id="{B610F895-71A0-792A-AF1D-BCFC5C0BB5E9}"/>
              </a:ext>
            </a:extLst>
          </p:cNvPr>
          <p:cNvPicPr/>
          <p:nvPr/>
        </p:nvPicPr>
        <p:blipFill>
          <a:blip r:embed="rId3"/>
          <a:srcRect t="17066" b="17136"/>
          <a:stretch>
            <a:fillRect/>
          </a:stretch>
        </p:blipFill>
        <p:spPr>
          <a:xfrm>
            <a:off x="10572347" y="119576"/>
            <a:ext cx="1582136" cy="1041009"/>
          </a:xfrm>
          <a:prstGeom prst="rect">
            <a:avLst/>
          </a:prstGeom>
        </p:spPr>
      </p:pic>
      <p:sp>
        <p:nvSpPr>
          <p:cNvPr id="15" name="Rectangle 14">
            <a:extLst>
              <a:ext uri="{FF2B5EF4-FFF2-40B4-BE49-F238E27FC236}">
                <a16:creationId xmlns:a16="http://schemas.microsoft.com/office/drawing/2014/main" id="{9B1F7CAB-89B5-93FA-4CF8-F63A676A900E}"/>
              </a:ext>
            </a:extLst>
          </p:cNvPr>
          <p:cNvSpPr/>
          <p:nvPr/>
        </p:nvSpPr>
        <p:spPr>
          <a:xfrm>
            <a:off x="2440093" y="3233429"/>
            <a:ext cx="3438569" cy="1222412"/>
          </a:xfrm>
          <a:prstGeom prst="rect">
            <a:avLst/>
          </a:prstGeom>
          <a:solidFill>
            <a:srgbClr val="E3A9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r>
              <a:rPr lang="en-GB" sz="4400" b="1">
                <a:solidFill>
                  <a:schemeClr val="bg1"/>
                </a:solidFill>
                <a:latin typeface="Museo Sans Rounded 900"/>
              </a:rPr>
              <a:t>Refresh</a:t>
            </a:r>
            <a:endParaRPr lang="en-GB" sz="4400">
              <a:solidFill>
                <a:prstClr val="white"/>
              </a:solidFill>
              <a:latin typeface="Calibri" panose="020F0502020204030204"/>
            </a:endParaRPr>
          </a:p>
        </p:txBody>
      </p:sp>
      <p:sp>
        <p:nvSpPr>
          <p:cNvPr id="16" name="Rectangle 15">
            <a:extLst>
              <a:ext uri="{FF2B5EF4-FFF2-40B4-BE49-F238E27FC236}">
                <a16:creationId xmlns:a16="http://schemas.microsoft.com/office/drawing/2014/main" id="{79D83A1B-9047-4491-A22B-05958D68F1E7}"/>
              </a:ext>
            </a:extLst>
          </p:cNvPr>
          <p:cNvSpPr/>
          <p:nvPr/>
        </p:nvSpPr>
        <p:spPr>
          <a:xfrm>
            <a:off x="6194854" y="3221389"/>
            <a:ext cx="3413760" cy="1246491"/>
          </a:xfrm>
          <a:prstGeom prst="rect">
            <a:avLst/>
          </a:prstGeom>
          <a:solidFill>
            <a:srgbClr val="9F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300">
                <a:solidFill>
                  <a:schemeClr val="bg1"/>
                </a:solidFill>
                <a:latin typeface="Museo Sans Rounded 900" panose="02000000000000000000" pitchFamily="50" charset="0"/>
              </a:rPr>
              <a:t>Recommend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68D6F75-F4EF-E261-82EE-4F3E75F5A0BC}"/>
              </a:ext>
            </a:extLst>
          </p:cNvPr>
          <p:cNvPicPr>
            <a:picLocks noChangeAspect="1"/>
          </p:cNvPicPr>
          <p:nvPr/>
        </p:nvPicPr>
        <p:blipFill>
          <a:blip r:embed="rId3" cstate="print">
            <a:extLst>
              <a:ext uri="{28A0092B-C50C-407E-A947-70E740481C1C}">
                <a14:useLocalDpi xmlns:a14="http://schemas.microsoft.com/office/drawing/2010/main" val="0"/>
              </a:ext>
            </a:extLst>
          </a:blip>
          <a:srcRect l="19784" r="18576"/>
          <a:stretch>
            <a:fillRect/>
          </a:stretch>
        </p:blipFill>
        <p:spPr>
          <a:xfrm>
            <a:off x="5974078" y="0"/>
            <a:ext cx="6217921" cy="6858000"/>
          </a:xfrm>
          <a:prstGeom prst="rect">
            <a:avLst/>
          </a:prstGeom>
        </p:spPr>
      </p:pic>
      <p:sp>
        <p:nvSpPr>
          <p:cNvPr id="11" name="TextBox 10">
            <a:extLst>
              <a:ext uri="{FF2B5EF4-FFF2-40B4-BE49-F238E27FC236}">
                <a16:creationId xmlns:a16="http://schemas.microsoft.com/office/drawing/2014/main" id="{DF87A2EB-7EBD-CE58-98B0-36DC71D54344}"/>
              </a:ext>
            </a:extLst>
          </p:cNvPr>
          <p:cNvSpPr txBox="1"/>
          <p:nvPr/>
        </p:nvSpPr>
        <p:spPr>
          <a:xfrm>
            <a:off x="185799" y="166058"/>
            <a:ext cx="6098058" cy="923330"/>
          </a:xfrm>
          <a:prstGeom prst="rect">
            <a:avLst/>
          </a:prstGeom>
          <a:noFill/>
        </p:spPr>
        <p:txBody>
          <a:bodyPr wrap="square">
            <a:spAutoFit/>
          </a:bodyPr>
          <a:lstStyle/>
          <a:p>
            <a:r>
              <a:rPr lang="en-GB" sz="5400" dirty="0">
                <a:solidFill>
                  <a:srgbClr val="273464"/>
                </a:solidFill>
                <a:latin typeface="Museo Sans Rounded 900" panose="02000000000000000000" pitchFamily="50" charset="0"/>
              </a:rPr>
              <a:t>How to refer:</a:t>
            </a:r>
          </a:p>
        </p:txBody>
      </p:sp>
      <p:sp>
        <p:nvSpPr>
          <p:cNvPr id="13" name="TextBox 12">
            <a:extLst>
              <a:ext uri="{FF2B5EF4-FFF2-40B4-BE49-F238E27FC236}">
                <a16:creationId xmlns:a16="http://schemas.microsoft.com/office/drawing/2014/main" id="{868441E5-17FD-0770-5E06-97E289D910B1}"/>
              </a:ext>
            </a:extLst>
          </p:cNvPr>
          <p:cNvSpPr txBox="1"/>
          <p:nvPr/>
        </p:nvSpPr>
        <p:spPr>
          <a:xfrm>
            <a:off x="260164" y="1550317"/>
            <a:ext cx="5685273" cy="5170646"/>
          </a:xfrm>
          <a:prstGeom prst="rect">
            <a:avLst/>
          </a:prstGeom>
          <a:noFill/>
        </p:spPr>
        <p:txBody>
          <a:bodyPr wrap="square">
            <a:spAutoFit/>
          </a:bodyPr>
          <a:lstStyle/>
          <a:p>
            <a:r>
              <a:rPr lang="en-GB" sz="2400" dirty="0">
                <a:solidFill>
                  <a:srgbClr val="273464"/>
                </a:solidFill>
                <a:latin typeface="Museo Sans Rounded 700" panose="02000000000000000000" pitchFamily="50" charset="0"/>
              </a:rPr>
              <a:t>Professionals can refer carers to us directly via our website:</a:t>
            </a:r>
          </a:p>
          <a:p>
            <a:endParaRPr lang="en-GB" sz="2400" dirty="0">
              <a:solidFill>
                <a:srgbClr val="273464"/>
              </a:solidFill>
              <a:latin typeface="Museo Sans Rounded 700" panose="02000000000000000000" pitchFamily="50" charset="0"/>
            </a:endParaRPr>
          </a:p>
          <a:p>
            <a:r>
              <a:rPr lang="en-GB" sz="2400" dirty="0">
                <a:solidFill>
                  <a:srgbClr val="273464"/>
                </a:solidFill>
                <a:latin typeface="Museo Sans Rounded 700" panose="02000000000000000000" pitchFamily="50" charset="0"/>
                <a:hlinkClick r:id="rId4">
                  <a:extLst>
                    <a:ext uri="{A12FA001-AC4F-418D-AE19-62706E023703}">
                      <ahyp:hlinkClr xmlns:ahyp="http://schemas.microsoft.com/office/drawing/2018/hyperlinkcolor" val="tx"/>
                    </a:ext>
                  </a:extLst>
                </a:hlinkClick>
              </a:rPr>
              <a:t>https://banescarerscentre.org.uk/for-professionals/adult-carers-referral-form/</a:t>
            </a:r>
            <a:endParaRPr lang="en-GB" sz="2400" dirty="0">
              <a:solidFill>
                <a:srgbClr val="273464"/>
              </a:solidFill>
              <a:latin typeface="Museo Sans Rounded 700" panose="02000000000000000000" pitchFamily="50" charset="0"/>
            </a:endParaRPr>
          </a:p>
          <a:p>
            <a:endParaRPr lang="en-GB" sz="2400" dirty="0">
              <a:solidFill>
                <a:srgbClr val="273464"/>
              </a:solidFill>
              <a:latin typeface="Museo Sans Rounded 700" panose="02000000000000000000" pitchFamily="50" charset="0"/>
            </a:endParaRPr>
          </a:p>
          <a:p>
            <a:r>
              <a:rPr lang="en-GB" sz="2400" dirty="0">
                <a:solidFill>
                  <a:srgbClr val="273464"/>
                </a:solidFill>
                <a:latin typeface="Museo Sans Rounded 700" panose="02000000000000000000" pitchFamily="50" charset="0"/>
              </a:rPr>
              <a:t>Or use the CWH Professional form</a:t>
            </a:r>
          </a:p>
          <a:p>
            <a:r>
              <a:rPr lang="en-GB" sz="2400" dirty="0">
                <a:solidFill>
                  <a:srgbClr val="273464"/>
                </a:solidFill>
                <a:latin typeface="Museo Sans Rounded 700" panose="02000000000000000000" pitchFamily="50" charset="0"/>
              </a:rPr>
              <a:t>Reassign pathway on RIVIAM.</a:t>
            </a:r>
          </a:p>
          <a:p>
            <a:endParaRPr lang="en-GB" sz="2400" dirty="0">
              <a:solidFill>
                <a:srgbClr val="273464"/>
              </a:solidFill>
              <a:latin typeface="Museo Sans Rounded 700" panose="02000000000000000000" pitchFamily="50" charset="0"/>
            </a:endParaRPr>
          </a:p>
          <a:p>
            <a:r>
              <a:rPr lang="en-GB" sz="2400" dirty="0">
                <a:solidFill>
                  <a:srgbClr val="273464"/>
                </a:solidFill>
                <a:latin typeface="Museo Sans Rounded 700" panose="02000000000000000000" pitchFamily="50" charset="0"/>
              </a:rPr>
              <a:t>Carers can sign up themselves on the website or by giving us a call.</a:t>
            </a:r>
          </a:p>
          <a:p>
            <a:endParaRPr lang="en-GB" sz="2400" dirty="0">
              <a:solidFill>
                <a:srgbClr val="273464"/>
              </a:solidFill>
              <a:latin typeface="Museo Sans Rounded 700" panose="02000000000000000000" pitchFamily="50" charset="0"/>
            </a:endParaRPr>
          </a:p>
          <a:p>
            <a:endParaRPr lang="en-GB" sz="1800" dirty="0">
              <a:solidFill>
                <a:srgbClr val="273464"/>
              </a:solidFill>
              <a:latin typeface="Museo Sans Rounded 700" panose="02000000000000000000" pitchFamily="50" charset="0"/>
            </a:endParaRPr>
          </a:p>
        </p:txBody>
      </p:sp>
      <p:pic>
        <p:nvPicPr>
          <p:cNvPr id="5" name="Picture 4">
            <a:extLst>
              <a:ext uri="{FF2B5EF4-FFF2-40B4-BE49-F238E27FC236}">
                <a16:creationId xmlns:a16="http://schemas.microsoft.com/office/drawing/2014/main" id="{06445592-848D-1678-F969-8C2C593D6E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90628" y="-208015"/>
            <a:ext cx="1801371" cy="1801371"/>
          </a:xfrm>
          <a:prstGeom prst="rect">
            <a:avLst/>
          </a:prstGeom>
        </p:spPr>
      </p:pic>
    </p:spTree>
    <p:extLst>
      <p:ext uri="{BB962C8B-B14F-4D97-AF65-F5344CB8AC3E}">
        <p14:creationId xmlns:p14="http://schemas.microsoft.com/office/powerpoint/2010/main" val="4091453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09600" y="1547448"/>
            <a:ext cx="10972800" cy="365760"/>
          </a:xfrm>
          <a:prstGeom prst="rect">
            <a:avLst/>
          </a:prstGeom>
          <a:noFill/>
          <a:ln/>
        </p:spPr>
        <p:txBody>
          <a:bodyPr wrap="square" rtlCol="0" anchor="ctr"/>
          <a:lstStyle/>
          <a:p>
            <a:pPr algn="ctr" defTabSz="609585"/>
            <a:r>
              <a:rPr lang="en-US" sz="3200" dirty="0">
                <a:solidFill>
                  <a:srgbClr val="287E5A"/>
                </a:solidFill>
                <a:latin typeface="Museo Sans Rounded 700" panose="02000000000000000000" pitchFamily="50" charset="0"/>
              </a:rPr>
              <a:t>QR referral form links:</a:t>
            </a:r>
          </a:p>
        </p:txBody>
      </p:sp>
      <p:sp>
        <p:nvSpPr>
          <p:cNvPr id="4" name="Shape 2"/>
          <p:cNvSpPr/>
          <p:nvPr/>
        </p:nvSpPr>
        <p:spPr>
          <a:xfrm>
            <a:off x="609601" y="2072639"/>
            <a:ext cx="5242560" cy="3685609"/>
          </a:xfrm>
          <a:prstGeom prst="rect">
            <a:avLst/>
          </a:prstGeom>
          <a:solidFill>
            <a:srgbClr val="CD9EC4"/>
          </a:solidFill>
          <a:ln/>
        </p:spPr>
        <p:txBody>
          <a:bodyPr/>
          <a:lstStyle/>
          <a:p>
            <a:pPr defTabSz="609585"/>
            <a:endParaRPr lang="en-US" sz="2400" dirty="0">
              <a:solidFill>
                <a:srgbClr val="2F3165"/>
              </a:solidFill>
              <a:latin typeface="Calibri" panose="020F0502020204030204"/>
            </a:endParaRPr>
          </a:p>
          <a:p>
            <a:pPr defTabSz="609585"/>
            <a:endParaRPr lang="en-US" sz="2400" dirty="0">
              <a:solidFill>
                <a:srgbClr val="2F3165"/>
              </a:solidFill>
              <a:latin typeface="Calibri" panose="020F0502020204030204"/>
            </a:endParaRPr>
          </a:p>
          <a:p>
            <a:pPr defTabSz="609585"/>
            <a:endParaRPr lang="en-US" sz="2400" dirty="0">
              <a:solidFill>
                <a:srgbClr val="2F3165"/>
              </a:solidFill>
              <a:latin typeface="Calibri" panose="020F0502020204030204"/>
            </a:endParaRPr>
          </a:p>
          <a:p>
            <a:pPr defTabSz="609585"/>
            <a:endParaRPr lang="en-US" sz="2400" dirty="0">
              <a:solidFill>
                <a:srgbClr val="2F3165"/>
              </a:solidFill>
              <a:latin typeface="Calibri" panose="020F0502020204030204"/>
            </a:endParaRPr>
          </a:p>
          <a:p>
            <a:pPr defTabSz="609585"/>
            <a:endParaRPr lang="en-US" sz="2400" dirty="0">
              <a:solidFill>
                <a:srgbClr val="2F3165"/>
              </a:solidFill>
              <a:latin typeface="Calibri" panose="020F0502020204030204"/>
            </a:endParaRPr>
          </a:p>
          <a:p>
            <a:pPr defTabSz="609585"/>
            <a:endParaRPr lang="en-US" sz="2400" dirty="0">
              <a:solidFill>
                <a:srgbClr val="2F3165"/>
              </a:solidFill>
              <a:latin typeface="Calibri" panose="020F0502020204030204"/>
            </a:endParaRPr>
          </a:p>
          <a:p>
            <a:pPr defTabSz="609585"/>
            <a:endParaRPr lang="en-US" sz="2400" dirty="0">
              <a:solidFill>
                <a:srgbClr val="2F3165"/>
              </a:solidFill>
              <a:latin typeface="Calibri" panose="020F0502020204030204"/>
            </a:endParaRPr>
          </a:p>
          <a:p>
            <a:pPr algn="ctr" defTabSz="609585"/>
            <a:r>
              <a:rPr lang="en-US" sz="2400" dirty="0">
                <a:solidFill>
                  <a:srgbClr val="2F3165"/>
                </a:solidFill>
                <a:latin typeface="Calibri" panose="020F0502020204030204"/>
              </a:rPr>
              <a:t>banescarerscentre.org.uk/for-professionals/adult-carers-referral-form/</a:t>
            </a:r>
          </a:p>
        </p:txBody>
      </p:sp>
      <p:sp>
        <p:nvSpPr>
          <p:cNvPr id="5" name="Text 3"/>
          <p:cNvSpPr/>
          <p:nvPr/>
        </p:nvSpPr>
        <p:spPr>
          <a:xfrm>
            <a:off x="853440" y="2255520"/>
            <a:ext cx="4754880" cy="365760"/>
          </a:xfrm>
          <a:prstGeom prst="rect">
            <a:avLst/>
          </a:prstGeom>
          <a:noFill/>
          <a:ln/>
        </p:spPr>
        <p:txBody>
          <a:bodyPr wrap="square" rtlCol="0" anchor="ctr"/>
          <a:lstStyle/>
          <a:p>
            <a:pPr algn="ctr" defTabSz="609585"/>
            <a:r>
              <a:rPr lang="en-US" sz="3200" b="1" dirty="0">
                <a:solidFill>
                  <a:srgbClr val="2F3165"/>
                </a:solidFill>
                <a:latin typeface="Museo Sans Rounded 700" panose="02000000000000000000" pitchFamily="50" charset="0"/>
              </a:rPr>
              <a:t>Refer an adult carer</a:t>
            </a:r>
            <a:endParaRPr lang="en-US" sz="3200" dirty="0">
              <a:solidFill>
                <a:srgbClr val="2F3165"/>
              </a:solidFill>
              <a:latin typeface="Museo Sans Rounded 700" panose="02000000000000000000" pitchFamily="50" charset="0"/>
            </a:endParaRPr>
          </a:p>
        </p:txBody>
      </p:sp>
      <p:sp>
        <p:nvSpPr>
          <p:cNvPr id="7" name="Shape 5"/>
          <p:cNvSpPr/>
          <p:nvPr/>
        </p:nvSpPr>
        <p:spPr>
          <a:xfrm>
            <a:off x="6339840" y="2072640"/>
            <a:ext cx="5242560" cy="3685608"/>
          </a:xfrm>
          <a:prstGeom prst="rect">
            <a:avLst/>
          </a:prstGeom>
          <a:solidFill>
            <a:srgbClr val="8BBAE7"/>
          </a:solidFill>
          <a:ln/>
        </p:spPr>
        <p:txBody>
          <a:bodyPr/>
          <a:lstStyle/>
          <a:p>
            <a:pPr algn="ctr" defTabSz="609585"/>
            <a:endParaRPr lang="en-US" sz="2400">
              <a:solidFill>
                <a:srgbClr val="2F3165"/>
              </a:solidFill>
            </a:endParaRPr>
          </a:p>
          <a:p>
            <a:pPr algn="ctr" defTabSz="609585"/>
            <a:endParaRPr lang="en-US" sz="2400">
              <a:solidFill>
                <a:srgbClr val="2F3165"/>
              </a:solidFill>
            </a:endParaRPr>
          </a:p>
          <a:p>
            <a:pPr algn="ctr" defTabSz="609585"/>
            <a:endParaRPr lang="en-US" sz="2400">
              <a:solidFill>
                <a:srgbClr val="2F3165"/>
              </a:solidFill>
            </a:endParaRPr>
          </a:p>
          <a:p>
            <a:pPr algn="ctr" defTabSz="609585"/>
            <a:endParaRPr lang="en-US" sz="2400">
              <a:solidFill>
                <a:srgbClr val="2F3165"/>
              </a:solidFill>
            </a:endParaRPr>
          </a:p>
          <a:p>
            <a:pPr algn="ctr" defTabSz="609585"/>
            <a:endParaRPr lang="en-US" sz="2400">
              <a:solidFill>
                <a:srgbClr val="2F3165"/>
              </a:solidFill>
            </a:endParaRPr>
          </a:p>
          <a:p>
            <a:pPr algn="ctr" defTabSz="609585"/>
            <a:endParaRPr lang="en-US" sz="2400">
              <a:solidFill>
                <a:srgbClr val="2F3165"/>
              </a:solidFill>
            </a:endParaRPr>
          </a:p>
          <a:p>
            <a:pPr algn="ctr" defTabSz="609585"/>
            <a:endParaRPr lang="en-US" sz="2400">
              <a:solidFill>
                <a:srgbClr val="2F3165"/>
              </a:solidFill>
            </a:endParaRPr>
          </a:p>
          <a:p>
            <a:pPr algn="ctr" defTabSz="609585"/>
            <a:r>
              <a:rPr lang="en-US" sz="2400">
                <a:solidFill>
                  <a:srgbClr val="2F3165"/>
                </a:solidFill>
              </a:rPr>
              <a:t>banescarerscentre.org.uk/for-professionals/young-carer-referral-form/</a:t>
            </a:r>
          </a:p>
        </p:txBody>
      </p:sp>
      <p:sp>
        <p:nvSpPr>
          <p:cNvPr id="8" name="Text 6"/>
          <p:cNvSpPr/>
          <p:nvPr/>
        </p:nvSpPr>
        <p:spPr>
          <a:xfrm>
            <a:off x="6583680" y="2255520"/>
            <a:ext cx="4754880" cy="365760"/>
          </a:xfrm>
          <a:prstGeom prst="rect">
            <a:avLst/>
          </a:prstGeom>
          <a:noFill/>
          <a:ln/>
        </p:spPr>
        <p:txBody>
          <a:bodyPr wrap="square" rtlCol="0" anchor="ctr"/>
          <a:lstStyle/>
          <a:p>
            <a:pPr defTabSz="609585"/>
            <a:r>
              <a:rPr lang="en-US" sz="3200" b="1">
                <a:solidFill>
                  <a:srgbClr val="2F3165"/>
                </a:solidFill>
                <a:latin typeface="Museo Sans Rounded 700" panose="02000000000000000000" pitchFamily="50" charset="0"/>
              </a:rPr>
              <a:t>Refer a young carer</a:t>
            </a:r>
            <a:endParaRPr lang="en-US" sz="3200">
              <a:solidFill>
                <a:srgbClr val="2F3165"/>
              </a:solidFill>
              <a:latin typeface="Museo Sans Rounded 700" panose="02000000000000000000" pitchFamily="50" charset="0"/>
            </a:endParaRPr>
          </a:p>
        </p:txBody>
      </p:sp>
      <p:pic>
        <p:nvPicPr>
          <p:cNvPr id="23" name="Picture 22">
            <a:extLst>
              <a:ext uri="{FF2B5EF4-FFF2-40B4-BE49-F238E27FC236}">
                <a16:creationId xmlns:a16="http://schemas.microsoft.com/office/drawing/2014/main" id="{34FF25DD-6C02-5228-F8B4-F40E9DBBB504}"/>
              </a:ext>
            </a:extLst>
          </p:cNvPr>
          <p:cNvPicPr/>
          <p:nvPr/>
        </p:nvPicPr>
        <p:blipFill>
          <a:blip r:embed="rId3"/>
          <a:srcRect t="17066" b="17136"/>
          <a:stretch>
            <a:fillRect/>
          </a:stretch>
        </p:blipFill>
        <p:spPr>
          <a:xfrm>
            <a:off x="10572347" y="119576"/>
            <a:ext cx="1582136" cy="1041009"/>
          </a:xfrm>
          <a:prstGeom prst="rect">
            <a:avLst/>
          </a:prstGeom>
        </p:spPr>
      </p:pic>
      <p:pic>
        <p:nvPicPr>
          <p:cNvPr id="6" name="Picture 5">
            <a:extLst>
              <a:ext uri="{FF2B5EF4-FFF2-40B4-BE49-F238E27FC236}">
                <a16:creationId xmlns:a16="http://schemas.microsoft.com/office/drawing/2014/main" id="{A56F5F64-C1E3-E3F4-B75A-2939A4EDEE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9207" y="2697865"/>
            <a:ext cx="1943346" cy="1943346"/>
          </a:xfrm>
          <a:prstGeom prst="rect">
            <a:avLst/>
          </a:prstGeom>
        </p:spPr>
      </p:pic>
      <p:pic>
        <p:nvPicPr>
          <p:cNvPr id="10" name="Picture 9">
            <a:extLst>
              <a:ext uri="{FF2B5EF4-FFF2-40B4-BE49-F238E27FC236}">
                <a16:creationId xmlns:a16="http://schemas.microsoft.com/office/drawing/2014/main" id="{4494A5B1-1789-8186-C92B-1DEAE3D540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89447" y="2741384"/>
            <a:ext cx="1943346" cy="194334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87573" y="640080"/>
            <a:ext cx="10972800" cy="731520"/>
          </a:xfrm>
          <a:prstGeom prst="rect">
            <a:avLst/>
          </a:prstGeom>
          <a:noFill/>
          <a:ln/>
        </p:spPr>
        <p:txBody>
          <a:bodyPr wrap="square" lIns="0" tIns="0" rIns="0" bIns="0" rtlCol="0" anchor="ctr"/>
          <a:lstStyle/>
          <a:p>
            <a:pPr defTabSz="609585"/>
            <a:r>
              <a:rPr lang="en-US" sz="4267" b="1" dirty="0">
                <a:solidFill>
                  <a:srgbClr val="2F3165"/>
                </a:solidFill>
                <a:latin typeface="Museo Sans Rounded 900" panose="02000000000000000000" pitchFamily="50" charset="0"/>
                <a:cs typeface="Calibri" panose="020F0502020204030204" pitchFamily="34" charset="0"/>
              </a:rPr>
              <a:t>Stay in the loop:</a:t>
            </a:r>
            <a:endParaRPr lang="en-US" sz="4267" dirty="0">
              <a:solidFill>
                <a:srgbClr val="2F3165"/>
              </a:solidFill>
              <a:latin typeface="Museo Sans Rounded 900" panose="02000000000000000000" pitchFamily="50" charset="0"/>
              <a:cs typeface="Calibri" panose="020F0502020204030204" pitchFamily="34" charset="0"/>
            </a:endParaRPr>
          </a:p>
        </p:txBody>
      </p:sp>
      <p:sp>
        <p:nvSpPr>
          <p:cNvPr id="3" name="Text 1"/>
          <p:cNvSpPr/>
          <p:nvPr/>
        </p:nvSpPr>
        <p:spPr>
          <a:xfrm>
            <a:off x="609600" y="1463040"/>
            <a:ext cx="10972800" cy="365760"/>
          </a:xfrm>
          <a:prstGeom prst="rect">
            <a:avLst/>
          </a:prstGeom>
          <a:noFill/>
          <a:ln/>
        </p:spPr>
        <p:txBody>
          <a:bodyPr wrap="square" rtlCol="0" anchor="ctr"/>
          <a:lstStyle/>
          <a:p>
            <a:pPr defTabSz="609585"/>
            <a:r>
              <a:rPr lang="en-US" sz="2800" b="1">
                <a:solidFill>
                  <a:srgbClr val="287E5A"/>
                </a:solidFill>
                <a:latin typeface="Museo Sans Rounded 700" panose="02000000000000000000" pitchFamily="50" charset="0"/>
              </a:rPr>
              <a:t>Keep up to date with news and services from The Carers’ Centre  </a:t>
            </a:r>
            <a:endParaRPr lang="en-US" sz="2800">
              <a:solidFill>
                <a:srgbClr val="287E5A"/>
              </a:solidFill>
              <a:latin typeface="Museo Sans Rounded 700" panose="02000000000000000000" pitchFamily="50" charset="0"/>
            </a:endParaRPr>
          </a:p>
        </p:txBody>
      </p:sp>
      <p:sp>
        <p:nvSpPr>
          <p:cNvPr id="5" name="Shape 3"/>
          <p:cNvSpPr/>
          <p:nvPr/>
        </p:nvSpPr>
        <p:spPr>
          <a:xfrm>
            <a:off x="3723502" y="2051222"/>
            <a:ext cx="4744995" cy="4485502"/>
          </a:xfrm>
          <a:prstGeom prst="rect">
            <a:avLst/>
          </a:prstGeom>
          <a:solidFill>
            <a:srgbClr val="8BBAE7"/>
          </a:solidFill>
          <a:ln/>
        </p:spPr>
        <p:txBody>
          <a:bodyPr/>
          <a:lstStyle/>
          <a:p>
            <a:pPr defTabSz="609585"/>
            <a:endParaRPr lang="en-US" sz="2400">
              <a:solidFill>
                <a:prstClr val="black"/>
              </a:solidFill>
              <a:latin typeface="Calibri" panose="020F0502020204030204"/>
            </a:endParaRPr>
          </a:p>
        </p:txBody>
      </p:sp>
      <p:pic>
        <p:nvPicPr>
          <p:cNvPr id="16" name="Picture 15">
            <a:extLst>
              <a:ext uri="{FF2B5EF4-FFF2-40B4-BE49-F238E27FC236}">
                <a16:creationId xmlns:a16="http://schemas.microsoft.com/office/drawing/2014/main" id="{0BC95258-D827-64CE-AC84-616753C2C14A}"/>
              </a:ext>
            </a:extLst>
          </p:cNvPr>
          <p:cNvPicPr>
            <a:picLocks noGrp="1" noRot="1" noChangeAspect="1" noMove="1" noResize="1" noEditPoints="1" noAdjustHandles="1" noChangeArrowheads="1" noChangeShapeType="1" noCrop="1"/>
          </p:cNvPicPr>
          <p:nvPr/>
        </p:nvPicPr>
        <p:blipFill>
          <a:blip r:embed="rId3"/>
          <a:srcRect t="17066" b="17136"/>
          <a:stretch>
            <a:fillRect/>
          </a:stretch>
        </p:blipFill>
        <p:spPr>
          <a:xfrm>
            <a:off x="10572347" y="119576"/>
            <a:ext cx="1582136" cy="1041009"/>
          </a:xfrm>
          <a:prstGeom prst="rect">
            <a:avLst/>
          </a:prstGeom>
        </p:spPr>
      </p:pic>
      <p:pic>
        <p:nvPicPr>
          <p:cNvPr id="6" name="Picture 5">
            <a:extLst>
              <a:ext uri="{FF2B5EF4-FFF2-40B4-BE49-F238E27FC236}">
                <a16:creationId xmlns:a16="http://schemas.microsoft.com/office/drawing/2014/main" id="{BC390A22-61FF-74BF-295D-E62C7EC7C4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7425" y="2305399"/>
            <a:ext cx="3977148" cy="397714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E6254B2-34C9-365B-0B77-DD67C37955A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 y="-49462"/>
            <a:ext cx="12191998" cy="6907462"/>
          </a:xfrm>
          <a:prstGeom prst="rect">
            <a:avLst/>
          </a:prstGeom>
        </p:spPr>
      </p:pic>
      <p:sp>
        <p:nvSpPr>
          <p:cNvPr id="7" name="Rectangle 6">
            <a:extLst>
              <a:ext uri="{FF2B5EF4-FFF2-40B4-BE49-F238E27FC236}">
                <a16:creationId xmlns:a16="http://schemas.microsoft.com/office/drawing/2014/main" id="{4E82754A-BEEC-926F-5FAC-FDD8BE9B201A}"/>
              </a:ext>
            </a:extLst>
          </p:cNvPr>
          <p:cNvSpPr/>
          <p:nvPr/>
        </p:nvSpPr>
        <p:spPr>
          <a:xfrm>
            <a:off x="568411" y="481913"/>
            <a:ext cx="5140411" cy="3941805"/>
          </a:xfrm>
          <a:prstGeom prst="rect">
            <a:avLst/>
          </a:prstGeom>
          <a:solidFill>
            <a:srgbClr val="9FC9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GB" sz="2400">
              <a:solidFill>
                <a:prstClr val="white"/>
              </a:solidFill>
              <a:latin typeface="Calibri" panose="020F0502020204030204"/>
            </a:endParaRPr>
          </a:p>
        </p:txBody>
      </p:sp>
      <p:sp>
        <p:nvSpPr>
          <p:cNvPr id="10" name="TextBox 9">
            <a:extLst>
              <a:ext uri="{FF2B5EF4-FFF2-40B4-BE49-F238E27FC236}">
                <a16:creationId xmlns:a16="http://schemas.microsoft.com/office/drawing/2014/main" id="{0F5E8A26-34A1-4E37-8BFA-02530BF437B0}"/>
              </a:ext>
            </a:extLst>
          </p:cNvPr>
          <p:cNvSpPr txBox="1"/>
          <p:nvPr/>
        </p:nvSpPr>
        <p:spPr>
          <a:xfrm>
            <a:off x="938696" y="723545"/>
            <a:ext cx="4322320" cy="1446550"/>
          </a:xfrm>
          <a:prstGeom prst="rect">
            <a:avLst/>
          </a:prstGeom>
          <a:noFill/>
        </p:spPr>
        <p:txBody>
          <a:bodyPr wrap="square" rtlCol="0">
            <a:spAutoFit/>
          </a:bodyPr>
          <a:lstStyle/>
          <a:p>
            <a:pPr algn="ctr"/>
            <a:r>
              <a:rPr lang="en-GB" sz="4400" dirty="0">
                <a:solidFill>
                  <a:srgbClr val="273464"/>
                </a:solidFill>
                <a:latin typeface="Museo Sans Rounded 900" panose="02000000000000000000" pitchFamily="50" charset="0"/>
              </a:rPr>
              <a:t>Freephone Support Line</a:t>
            </a:r>
          </a:p>
        </p:txBody>
      </p:sp>
      <p:sp>
        <p:nvSpPr>
          <p:cNvPr id="3" name="TextBox 2">
            <a:extLst>
              <a:ext uri="{FF2B5EF4-FFF2-40B4-BE49-F238E27FC236}">
                <a16:creationId xmlns:a16="http://schemas.microsoft.com/office/drawing/2014/main" id="{2A21B6C8-0D3F-2C3E-6E51-C55709201139}"/>
              </a:ext>
            </a:extLst>
          </p:cNvPr>
          <p:cNvSpPr txBox="1"/>
          <p:nvPr/>
        </p:nvSpPr>
        <p:spPr>
          <a:xfrm>
            <a:off x="938696" y="2185014"/>
            <a:ext cx="4335694" cy="1015663"/>
          </a:xfrm>
          <a:prstGeom prst="rect">
            <a:avLst/>
          </a:prstGeom>
          <a:noFill/>
        </p:spPr>
        <p:txBody>
          <a:bodyPr wrap="square" rtlCol="0">
            <a:spAutoFit/>
          </a:bodyPr>
          <a:lstStyle/>
          <a:p>
            <a:pPr algn="ctr"/>
            <a:r>
              <a:rPr lang="en-GB" sz="4000" dirty="0">
                <a:solidFill>
                  <a:srgbClr val="273464"/>
                </a:solidFill>
                <a:latin typeface="Museo Sans Rounded 700" panose="02000000000000000000" pitchFamily="50" charset="0"/>
              </a:rPr>
              <a:t>0800 0388 885 </a:t>
            </a:r>
            <a:br>
              <a:rPr lang="en-GB" sz="2000" dirty="0">
                <a:solidFill>
                  <a:srgbClr val="273464"/>
                </a:solidFill>
                <a:latin typeface="Museo Sans Rounded 900" panose="02000000000000000000" pitchFamily="50" charset="0"/>
              </a:rPr>
            </a:br>
            <a:r>
              <a:rPr lang="en-GB" sz="2000" dirty="0">
                <a:solidFill>
                  <a:srgbClr val="273464"/>
                </a:solidFill>
                <a:latin typeface="Museo Sans Rounded 700" panose="02000000000000000000" pitchFamily="50" charset="0"/>
              </a:rPr>
              <a:t>Monday – Friday, 9am – 1pm</a:t>
            </a:r>
          </a:p>
        </p:txBody>
      </p:sp>
      <p:sp>
        <p:nvSpPr>
          <p:cNvPr id="5" name="TextBox 4">
            <a:extLst>
              <a:ext uri="{FF2B5EF4-FFF2-40B4-BE49-F238E27FC236}">
                <a16:creationId xmlns:a16="http://schemas.microsoft.com/office/drawing/2014/main" id="{E389C5E3-65C4-BC4E-FB29-7BC2CB753F37}"/>
              </a:ext>
            </a:extLst>
          </p:cNvPr>
          <p:cNvSpPr txBox="1"/>
          <p:nvPr/>
        </p:nvSpPr>
        <p:spPr>
          <a:xfrm>
            <a:off x="872275" y="3379538"/>
            <a:ext cx="4335695" cy="400110"/>
          </a:xfrm>
          <a:prstGeom prst="rect">
            <a:avLst/>
          </a:prstGeom>
          <a:noFill/>
        </p:spPr>
        <p:txBody>
          <a:bodyPr wrap="square" rtlCol="0">
            <a:spAutoFit/>
          </a:bodyPr>
          <a:lstStyle/>
          <a:p>
            <a:pPr algn="ctr"/>
            <a:r>
              <a:rPr lang="en-GB" sz="2000" dirty="0">
                <a:solidFill>
                  <a:srgbClr val="273464"/>
                </a:solidFill>
                <a:latin typeface="Museo Sans Rounded 700" panose="02000000000000000000" pitchFamily="50" charset="0"/>
              </a:rPr>
              <a:t>support@banescarerscentre.org.uk</a:t>
            </a:r>
          </a:p>
        </p:txBody>
      </p:sp>
      <p:pic>
        <p:nvPicPr>
          <p:cNvPr id="6" name="Picture 5">
            <a:extLst>
              <a:ext uri="{FF2B5EF4-FFF2-40B4-BE49-F238E27FC236}">
                <a16:creationId xmlns:a16="http://schemas.microsoft.com/office/drawing/2014/main" id="{B67B7327-3556-55B9-7447-767320174E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90628" y="-208015"/>
            <a:ext cx="1801371" cy="1801371"/>
          </a:xfrm>
          <a:prstGeom prst="rect">
            <a:avLst/>
          </a:prstGeom>
        </p:spPr>
      </p:pic>
    </p:spTree>
    <p:extLst>
      <p:ext uri="{BB962C8B-B14F-4D97-AF65-F5344CB8AC3E}">
        <p14:creationId xmlns:p14="http://schemas.microsoft.com/office/powerpoint/2010/main" val="3148910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F42EF4-0045-0CAE-AA75-E2E3B2AE6E70}"/>
              </a:ext>
            </a:extLst>
          </p:cNvPr>
          <p:cNvPicPr>
            <a:picLocks noChangeAspect="1"/>
          </p:cNvPicPr>
          <p:nvPr/>
        </p:nvPicPr>
        <p:blipFill>
          <a:blip r:embed="rId3"/>
          <a:srcRect t="17066" b="17136"/>
          <a:stretch>
            <a:fillRect/>
          </a:stretch>
        </p:blipFill>
        <p:spPr>
          <a:xfrm>
            <a:off x="3815442" y="633679"/>
            <a:ext cx="4561115" cy="3001109"/>
          </a:xfrm>
          <a:prstGeom prst="rect">
            <a:avLst/>
          </a:prstGeom>
        </p:spPr>
      </p:pic>
      <p:sp>
        <p:nvSpPr>
          <p:cNvPr id="7" name="Text 1">
            <a:extLst>
              <a:ext uri="{FF2B5EF4-FFF2-40B4-BE49-F238E27FC236}">
                <a16:creationId xmlns:a16="http://schemas.microsoft.com/office/drawing/2014/main" id="{00304219-8B05-23F9-7C38-BA24AE9DDD24}"/>
              </a:ext>
            </a:extLst>
          </p:cNvPr>
          <p:cNvSpPr/>
          <p:nvPr/>
        </p:nvSpPr>
        <p:spPr>
          <a:xfrm>
            <a:off x="792480" y="3724077"/>
            <a:ext cx="10972800" cy="1463040"/>
          </a:xfrm>
          <a:prstGeom prst="rect">
            <a:avLst/>
          </a:prstGeom>
          <a:noFill/>
          <a:ln/>
        </p:spPr>
        <p:txBody>
          <a:bodyPr wrap="square" rtlCol="0" anchor="ctr"/>
          <a:lstStyle/>
          <a:p>
            <a:pPr algn="ctr"/>
            <a:r>
              <a:rPr lang="en-US" sz="5333" b="1">
                <a:solidFill>
                  <a:schemeClr val="accent1">
                    <a:lumMod val="50000"/>
                  </a:schemeClr>
                </a:solidFill>
                <a:latin typeface="Museo Sans Rounded 900" panose="02000000000000000000" pitchFamily="50" charset="0"/>
                <a:ea typeface="Calibri" pitchFamily="34" charset="-122"/>
                <a:cs typeface="Calibri" panose="020F0502020204030204" pitchFamily="34" charset="0"/>
              </a:rPr>
              <a:t>Any questions?</a:t>
            </a:r>
          </a:p>
        </p:txBody>
      </p:sp>
    </p:spTree>
    <p:extLst>
      <p:ext uri="{BB962C8B-B14F-4D97-AF65-F5344CB8AC3E}">
        <p14:creationId xmlns:p14="http://schemas.microsoft.com/office/powerpoint/2010/main" val="3552325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F316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B9E375-80A9-2509-F685-1F4E0B446946}"/>
              </a:ext>
            </a:extLst>
          </p:cNvPr>
          <p:cNvPicPr>
            <a:picLocks noChangeAspect="1"/>
          </p:cNvPicPr>
          <p:nvPr/>
        </p:nvPicPr>
        <p:blipFill>
          <a:blip r:embed="rId3"/>
          <a:stretch>
            <a:fillRect/>
          </a:stretch>
        </p:blipFill>
        <p:spPr>
          <a:xfrm>
            <a:off x="3436840" y="448281"/>
            <a:ext cx="4803657" cy="4803657"/>
          </a:xfrm>
          <a:prstGeom prst="rect">
            <a:avLst/>
          </a:prstGeom>
        </p:spPr>
      </p:pic>
      <p:sp>
        <p:nvSpPr>
          <p:cNvPr id="4" name="TextBox 3">
            <a:extLst>
              <a:ext uri="{FF2B5EF4-FFF2-40B4-BE49-F238E27FC236}">
                <a16:creationId xmlns:a16="http://schemas.microsoft.com/office/drawing/2014/main" id="{024F4AD1-165B-DE93-9278-81C23AF8B48F}"/>
              </a:ext>
            </a:extLst>
          </p:cNvPr>
          <p:cNvSpPr txBox="1"/>
          <p:nvPr/>
        </p:nvSpPr>
        <p:spPr>
          <a:xfrm>
            <a:off x="428133" y="5251938"/>
            <a:ext cx="11335732" cy="584775"/>
          </a:xfrm>
          <a:prstGeom prst="rect">
            <a:avLst/>
          </a:prstGeom>
          <a:noFill/>
        </p:spPr>
        <p:txBody>
          <a:bodyPr wrap="none" rtlCol="0">
            <a:spAutoFit/>
          </a:bodyPr>
          <a:lstStyle/>
          <a:p>
            <a:pPr algn="ctr" defTabSz="609585"/>
            <a:r>
              <a:rPr lang="en-GB" sz="1600">
                <a:solidFill>
                  <a:prstClr val="white"/>
                </a:solidFill>
                <a:latin typeface="Museo Sans Rounded 300" panose="02000000000000000000" pitchFamily="50" charset="0"/>
              </a:rPr>
              <a:t>The Carers’ Centre is the operating name of Bath and North East Somerset Carers’ Centre registered in England and Wales. </a:t>
            </a:r>
          </a:p>
          <a:p>
            <a:pPr algn="ctr" defTabSz="609585"/>
            <a:r>
              <a:rPr lang="en-GB" sz="1600">
                <a:solidFill>
                  <a:prstClr val="white"/>
                </a:solidFill>
                <a:latin typeface="Museo Sans Rounded 300" panose="02000000000000000000" pitchFamily="50" charset="0"/>
              </a:rPr>
              <a:t>Charity Registration Number: 1060080. Registered number 03289938.</a:t>
            </a:r>
          </a:p>
        </p:txBody>
      </p:sp>
      <p:pic>
        <p:nvPicPr>
          <p:cNvPr id="6" name="Picture 5">
            <a:extLst>
              <a:ext uri="{FF2B5EF4-FFF2-40B4-BE49-F238E27FC236}">
                <a16:creationId xmlns:a16="http://schemas.microsoft.com/office/drawing/2014/main" id="{5FB3A3C9-6465-1E87-1BAB-5B0980A90415}"/>
              </a:ext>
            </a:extLst>
          </p:cNvPr>
          <p:cNvPicPr>
            <a:picLocks noChangeAspect="1"/>
          </p:cNvPicPr>
          <p:nvPr/>
        </p:nvPicPr>
        <p:blipFill>
          <a:blip r:embed="rId4"/>
          <a:srcRect t="29955" b="29436"/>
          <a:stretch>
            <a:fillRect/>
          </a:stretch>
        </p:blipFill>
        <p:spPr>
          <a:xfrm>
            <a:off x="10199302" y="6036075"/>
            <a:ext cx="1697503" cy="577867"/>
          </a:xfrm>
          <a:prstGeom prst="rect">
            <a:avLst/>
          </a:prstGeom>
        </p:spPr>
      </p:pic>
      <p:pic>
        <p:nvPicPr>
          <p:cNvPr id="2" name="Picture 1" descr="A black and blue sign with text&#10;&#10;AI-generated content may be incorrect.">
            <a:extLst>
              <a:ext uri="{FF2B5EF4-FFF2-40B4-BE49-F238E27FC236}">
                <a16:creationId xmlns:a16="http://schemas.microsoft.com/office/drawing/2014/main" id="{C2687A90-E0BB-649C-4483-3FFC08A79996}"/>
              </a:ext>
            </a:extLst>
          </p:cNvPr>
          <p:cNvPicPr>
            <a:picLocks noChangeAspect="1"/>
          </p:cNvPicPr>
          <p:nvPr/>
        </p:nvPicPr>
        <p:blipFill>
          <a:blip r:embed="rId5"/>
          <a:stretch>
            <a:fillRect/>
          </a:stretch>
        </p:blipFill>
        <p:spPr>
          <a:xfrm>
            <a:off x="4638893" y="6053652"/>
            <a:ext cx="1918396" cy="483992"/>
          </a:xfrm>
          <a:prstGeom prst="rect">
            <a:avLst/>
          </a:prstGeom>
        </p:spPr>
      </p:pic>
      <p:pic>
        <p:nvPicPr>
          <p:cNvPr id="5" name="Picture 4" descr="A black and white sign with white text&#10;&#10;AI-generated content may be incorrect.">
            <a:extLst>
              <a:ext uri="{FF2B5EF4-FFF2-40B4-BE49-F238E27FC236}">
                <a16:creationId xmlns:a16="http://schemas.microsoft.com/office/drawing/2014/main" id="{B4BF0472-C5AB-7E48-9868-5D2629CAE3C1}"/>
              </a:ext>
            </a:extLst>
          </p:cNvPr>
          <p:cNvPicPr>
            <a:picLocks noChangeAspect="1"/>
          </p:cNvPicPr>
          <p:nvPr/>
        </p:nvPicPr>
        <p:blipFill>
          <a:blip r:embed="rId6"/>
          <a:stretch>
            <a:fillRect/>
          </a:stretch>
        </p:blipFill>
        <p:spPr>
          <a:xfrm>
            <a:off x="295195" y="5913504"/>
            <a:ext cx="1129519" cy="751563"/>
          </a:xfrm>
          <a:prstGeom prst="rect">
            <a:avLst/>
          </a:prstGeom>
        </p:spPr>
      </p:pic>
    </p:spTree>
    <p:extLst>
      <p:ext uri="{BB962C8B-B14F-4D97-AF65-F5344CB8AC3E}">
        <p14:creationId xmlns:p14="http://schemas.microsoft.com/office/powerpoint/2010/main" val="32788226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60E8D0E508F642B54691E54F8D7DA8" ma:contentTypeVersion="18" ma:contentTypeDescription="Create a new document." ma:contentTypeScope="" ma:versionID="994df92a4b242cdfc5a23dd1ac96751c">
  <xsd:schema xmlns:xsd="http://www.w3.org/2001/XMLSchema" xmlns:xs="http://www.w3.org/2001/XMLSchema" xmlns:p="http://schemas.microsoft.com/office/2006/metadata/properties" xmlns:ns2="e0bc3292-e6a1-47c0-ab8d-7feda301b3be" xmlns:ns3="0720f74b-0cda-421f-9782-e6cfe1345a75" targetNamespace="http://schemas.microsoft.com/office/2006/metadata/properties" ma:root="true" ma:fieldsID="01379b49ee6d2ed9fd135b653710f4c7" ns2:_="" ns3:_="">
    <xsd:import namespace="e0bc3292-e6a1-47c0-ab8d-7feda301b3be"/>
    <xsd:import namespace="0720f74b-0cda-421f-9782-e6cfe1345a7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c3292-e6a1-47c0-ab8d-7feda301b3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d436a36-b2c4-474a-919d-5ea6fffcc46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720f74b-0cda-421f-9782-e6cfe1345a7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7866038-9b2b-4c9d-a1be-2aa592cef124}" ma:internalName="TaxCatchAll" ma:showField="CatchAllData" ma:web="0720f74b-0cda-421f-9782-e6cfe1345a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720f74b-0cda-421f-9782-e6cfe1345a75" xsi:nil="true"/>
    <lcf76f155ced4ddcb4097134ff3c332f xmlns="e0bc3292-e6a1-47c0-ab8d-7feda301b3b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F3F3560-836F-4DA4-BC5F-D8F15E8B49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bc3292-e6a1-47c0-ab8d-7feda301b3be"/>
    <ds:schemaRef ds:uri="0720f74b-0cda-421f-9782-e6cfe1345a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707C0A-6DC7-43C0-BEF1-49765C76C80C}">
  <ds:schemaRefs>
    <ds:schemaRef ds:uri="http://schemas.microsoft.com/sharepoint/v3/contenttype/forms"/>
  </ds:schemaRefs>
</ds:datastoreItem>
</file>

<file path=customXml/itemProps3.xml><?xml version="1.0" encoding="utf-8"?>
<ds:datastoreItem xmlns:ds="http://schemas.openxmlformats.org/officeDocument/2006/customXml" ds:itemID="{5E3DC5D5-08E5-44D1-968B-A3A8714E8683}">
  <ds:schemaRefs>
    <ds:schemaRef ds:uri="http://schemas.microsoft.com/office/2006/documentManagement/types"/>
    <ds:schemaRef ds:uri="http://schemas.microsoft.com/office/2006/metadata/properties"/>
    <ds:schemaRef ds:uri="0720f74b-0cda-421f-9782-e6cfe1345a75"/>
    <ds:schemaRef ds:uri="http://schemas.microsoft.com/office/infopath/2007/PartnerControls"/>
    <ds:schemaRef ds:uri="http://purl.org/dc/elements/1.1/"/>
    <ds:schemaRef ds:uri="http://purl.org/dc/dcmitype/"/>
    <ds:schemaRef ds:uri="http://purl.org/dc/terms/"/>
    <ds:schemaRef ds:uri="http://www.w3.org/XML/1998/namespace"/>
    <ds:schemaRef ds:uri="e0bc3292-e6a1-47c0-ab8d-7feda301b3be"/>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76</TotalTime>
  <Words>5082</Words>
  <Application>Microsoft Office PowerPoint</Application>
  <PresentationFormat>Widescreen</PresentationFormat>
  <Paragraphs>539</Paragraphs>
  <Slides>20</Slides>
  <Notes>20</Notes>
  <HiddenSlides>0</HiddenSlides>
  <MMClips>1</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Office Theme</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Tucker</dc:creator>
  <cp:lastModifiedBy>Claire Abrahams</cp:lastModifiedBy>
  <cp:revision>21</cp:revision>
  <dcterms:created xsi:type="dcterms:W3CDTF">2019-08-13T10:32:25Z</dcterms:created>
  <dcterms:modified xsi:type="dcterms:W3CDTF">2026-09-24T12:27:58Z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0x0101004A60E8D0E508F642B54691E54F8D7DA8</vt:lpwstr>
  </property>
  <property fmtid="{D5CDD505-2E9C-101B-9397-08002B2CF9AE}" pid="3" name="Order">
    <vt:r8>654200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ComplianceAssetId">
    <vt:lpwstr/>
  </property>
  <property fmtid="{D5CDD505-2E9C-101B-9397-08002B2CF9AE}" pid="8" name="TemplateUrl">
    <vt:lpwstr/>
  </property>
  <property fmtid="{D5CDD505-2E9C-101B-9397-08002B2CF9AE}" pid="9" name="MediaServiceImageTags">
    <vt:lpwstr/>
  </property>
</Properties>
</file>